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aleway"/>
      <p:regular r:id="rId36"/>
      <p:bold r:id="rId37"/>
      <p:italic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20" Type="http://schemas.openxmlformats.org/officeDocument/2006/relationships/slide" Target="slides/slide15.xml"/><Relationship Id="rId42" Type="http://schemas.openxmlformats.org/officeDocument/2006/relationships/font" Target="fonts/Roboto-italic.fntdata"/><Relationship Id="rId41" Type="http://schemas.openxmlformats.org/officeDocument/2006/relationships/font" Target="fonts/Roboto-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oboto-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aleway-bold.fntdata"/><Relationship Id="rId14" Type="http://schemas.openxmlformats.org/officeDocument/2006/relationships/slide" Target="slides/slide9.xml"/><Relationship Id="rId36" Type="http://schemas.openxmlformats.org/officeDocument/2006/relationships/font" Target="fonts/Raleway-regular.fntdata"/><Relationship Id="rId17" Type="http://schemas.openxmlformats.org/officeDocument/2006/relationships/slide" Target="slides/slide12.xml"/><Relationship Id="rId39" Type="http://schemas.openxmlformats.org/officeDocument/2006/relationships/font" Target="fonts/Raleway-boldItalic.fntdata"/><Relationship Id="rId16" Type="http://schemas.openxmlformats.org/officeDocument/2006/relationships/slide" Target="slides/slide11.xml"/><Relationship Id="rId38" Type="http://schemas.openxmlformats.org/officeDocument/2006/relationships/font" Target="fonts/Raleway-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4537bb0d2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4537bb0d2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537bb0d2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4537bb0d2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537bb0d2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537bb0d2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4537bb0d2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4537bb0d2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4537bb0d2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4537bb0d2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537bb0d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537bb0d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4537bb0d2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4537bb0d2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4537bb0d2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4537bb0d2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4537bb0d2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537bb0d2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537bb0d2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537bb0d2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4537bb0d23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537bb0d23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4537bb0d23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4537bb0d23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537bb0d2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537bb0d2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537bb0d2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4537bb0d2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537bb0d23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537bb0d23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4537bb0d23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537bb0d23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4537bb0d23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4537bb0d23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537bb0d2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537bb0d2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4537bb0d23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4537bb0d23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4537bb0d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4537bb0d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82" name="Shape 82"/>
        <p:cNvGrpSpPr/>
        <p:nvPr/>
      </p:nvGrpSpPr>
      <p:grpSpPr>
        <a:xfrm>
          <a:off x="0" y="0"/>
          <a:ext cx="0" cy="0"/>
          <a:chOff x="0" y="0"/>
          <a:chExt cx="0" cy="0"/>
        </a:xfrm>
      </p:grpSpPr>
      <p:pic>
        <p:nvPicPr>
          <p:cNvPr id="83" name="Google Shape;83;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84" name="Google Shape;84;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89" name="Google Shape;89;p13"/>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90" name="Google Shape;90;p13"/>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91" name="Google Shape;91;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_3">
    <p:spTree>
      <p:nvGrpSpPr>
        <p:cNvPr id="92" name="Shape 92"/>
        <p:cNvGrpSpPr/>
        <p:nvPr/>
      </p:nvGrpSpPr>
      <p:grpSpPr>
        <a:xfrm>
          <a:off x="0" y="0"/>
          <a:ext cx="0" cy="0"/>
          <a:chOff x="0" y="0"/>
          <a:chExt cx="0" cy="0"/>
        </a:xfrm>
      </p:grpSpPr>
      <p:pic>
        <p:nvPicPr>
          <p:cNvPr descr="Side view of hands writing in a notebook at a cafe" id="93" name="Google Shape;93;p14"/>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94" name="Google Shape;94;p14"/>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14"/>
          <p:cNvGrpSpPr/>
          <p:nvPr/>
        </p:nvGrpSpPr>
        <p:grpSpPr>
          <a:xfrm>
            <a:off x="830392" y="1191256"/>
            <a:ext cx="745763" cy="45826"/>
            <a:chOff x="4580561" y="2589004"/>
            <a:chExt cx="1064464" cy="25200"/>
          </a:xfrm>
        </p:grpSpPr>
        <p:sp>
          <p:nvSpPr>
            <p:cNvPr id="96" name="Google Shape;96;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4"/>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99" name="Google Shape;99;p14"/>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0" name="Google Shape;100;p1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101" name="Google Shape;101;p14"/>
          <p:cNvSpPr txBox="1"/>
          <p:nvPr>
            <p:ph idx="12" type="sldNum"/>
          </p:nvPr>
        </p:nvSpPr>
        <p:spPr>
          <a:xfrm>
            <a:off x="8536300" y="4749850"/>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Open Chromebook laptop computer" id="106" name="Google Shape;106;p15"/>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Portrait-oriented black smaptphone" id="107" name="Google Shape;107;p15"/>
          <p:cNvPicPr preferRelativeResize="0"/>
          <p:nvPr/>
        </p:nvPicPr>
        <p:blipFill rotWithShape="1">
          <a:blip r:embed="rId4">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08" name="Google Shape;108;p15"/>
          <p:cNvSpPr txBox="1"/>
          <p:nvPr>
            <p:ph type="ctrTitle"/>
          </p:nvPr>
        </p:nvSpPr>
        <p:spPr>
          <a:xfrm>
            <a:off x="624500" y="1311975"/>
            <a:ext cx="3787800" cy="1452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5357"/>
              <a:buNone/>
            </a:pPr>
            <a:r>
              <a:rPr lang="en" sz="2800"/>
              <a:t>E</a:t>
            </a:r>
            <a:r>
              <a:rPr lang="en" sz="2800"/>
              <a:t>xploratory Data Analysis on Playstore Dataset</a:t>
            </a:r>
            <a:endParaRPr sz="2800"/>
          </a:p>
        </p:txBody>
      </p:sp>
      <p:pic>
        <p:nvPicPr>
          <p:cNvPr id="109" name="Google Shape;109;p15"/>
          <p:cNvPicPr preferRelativeResize="0"/>
          <p:nvPr/>
        </p:nvPicPr>
        <p:blipFill>
          <a:blip r:embed="rId5">
            <a:alphaModFix/>
          </a:blip>
          <a:stretch>
            <a:fillRect/>
          </a:stretch>
        </p:blipFill>
        <p:spPr>
          <a:xfrm>
            <a:off x="8302450" y="2334150"/>
            <a:ext cx="841550" cy="1888000"/>
          </a:xfrm>
          <a:prstGeom prst="rect">
            <a:avLst/>
          </a:prstGeom>
          <a:noFill/>
          <a:ln>
            <a:noFill/>
          </a:ln>
        </p:spPr>
      </p:pic>
      <p:pic>
        <p:nvPicPr>
          <p:cNvPr id="110" name="Google Shape;110;p15"/>
          <p:cNvPicPr preferRelativeResize="0"/>
          <p:nvPr/>
        </p:nvPicPr>
        <p:blipFill>
          <a:blip r:embed="rId6">
            <a:alphaModFix/>
          </a:blip>
          <a:stretch>
            <a:fillRect/>
          </a:stretch>
        </p:blipFill>
        <p:spPr>
          <a:xfrm>
            <a:off x="5183275" y="1655875"/>
            <a:ext cx="3465776" cy="2110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3">
            <a:alphaModFix/>
          </a:blip>
          <a:stretch>
            <a:fillRect/>
          </a:stretch>
        </p:blipFill>
        <p:spPr>
          <a:xfrm>
            <a:off x="0" y="0"/>
            <a:ext cx="9144001" cy="4383050"/>
          </a:xfrm>
          <a:prstGeom prst="rect">
            <a:avLst/>
          </a:prstGeom>
          <a:noFill/>
          <a:ln>
            <a:noFill/>
          </a:ln>
        </p:spPr>
      </p:pic>
      <p:sp>
        <p:nvSpPr>
          <p:cNvPr id="173" name="Google Shape;173;p24"/>
          <p:cNvSpPr txBox="1"/>
          <p:nvPr>
            <p:ph idx="1" type="body"/>
          </p:nvPr>
        </p:nvSpPr>
        <p:spPr>
          <a:xfrm>
            <a:off x="723300" y="4383051"/>
            <a:ext cx="7697400" cy="460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900"/>
              </a:spcBef>
              <a:spcAft>
                <a:spcPts val="900"/>
              </a:spcAft>
              <a:buNone/>
            </a:pPr>
            <a:r>
              <a:rPr b="1" lang="en" sz="1750">
                <a:solidFill>
                  <a:srgbClr val="0000FF"/>
                </a:solidFill>
                <a:highlight>
                  <a:schemeClr val="lt1"/>
                </a:highlight>
                <a:latin typeface="Roboto"/>
                <a:ea typeface="Roboto"/>
                <a:cs typeface="Roboto"/>
                <a:sym typeface="Roboto"/>
              </a:rPr>
              <a:t>Categories and their application Count</a:t>
            </a:r>
            <a:endParaRPr>
              <a:solidFill>
                <a:srgbClr val="0000FF"/>
              </a:solidFill>
              <a:highlight>
                <a:schemeClr val="lt1"/>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9" name="Google Shape;179;p25"/>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Type of app and its count</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180" name="Google Shape;180;p25"/>
          <p:cNvSpPr txBox="1"/>
          <p:nvPr>
            <p:ph idx="1" type="subTitle"/>
          </p:nvPr>
        </p:nvSpPr>
        <p:spPr>
          <a:xfrm>
            <a:off x="1271100" y="1765300"/>
            <a:ext cx="3300900" cy="1944300"/>
          </a:xfrm>
          <a:prstGeom prst="rect">
            <a:avLst/>
          </a:prstGeom>
        </p:spPr>
        <p:txBody>
          <a:bodyPr anchorCtr="0" anchor="t" bIns="91425" lIns="91425" spcFirstLastPara="1" rIns="91425" wrap="square" tIns="91425">
            <a:normAutofit lnSpcReduction="10000"/>
          </a:bodyPr>
          <a:lstStyle/>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Proportion of Free and Paid Apps: Free apps 92% and Paid Apps 8%.</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Comparison of App Types:"Free" segment is much larger than the "Paid" segment, it indicates that there are more free apps available in the dataset.</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181" name="Google Shape;181;p25"/>
          <p:cNvPicPr preferRelativeResize="0"/>
          <p:nvPr/>
        </p:nvPicPr>
        <p:blipFill>
          <a:blip r:embed="rId3">
            <a:alphaModFix/>
          </a:blip>
          <a:stretch>
            <a:fillRect/>
          </a:stretch>
        </p:blipFill>
        <p:spPr>
          <a:xfrm>
            <a:off x="5008800" y="813613"/>
            <a:ext cx="3705225" cy="370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87" name="Google Shape;187;p26"/>
          <p:cNvSpPr txBox="1"/>
          <p:nvPr>
            <p:ph type="title"/>
          </p:nvPr>
        </p:nvSpPr>
        <p:spPr>
          <a:xfrm>
            <a:off x="661975"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Top 10 </a:t>
            </a:r>
            <a:r>
              <a:rPr lang="en" sz="1750">
                <a:solidFill>
                  <a:srgbClr val="212121"/>
                </a:solidFill>
                <a:highlight>
                  <a:schemeClr val="lt2"/>
                </a:highlight>
                <a:latin typeface="Roboto"/>
                <a:ea typeface="Roboto"/>
                <a:cs typeface="Roboto"/>
                <a:sym typeface="Roboto"/>
              </a:rPr>
              <a:t>Genres</a:t>
            </a:r>
            <a:r>
              <a:rPr lang="en" sz="1750">
                <a:solidFill>
                  <a:srgbClr val="212121"/>
                </a:solidFill>
                <a:highlight>
                  <a:schemeClr val="lt2"/>
                </a:highlight>
                <a:latin typeface="Roboto"/>
                <a:ea typeface="Roboto"/>
                <a:cs typeface="Roboto"/>
                <a:sym typeface="Roboto"/>
              </a:rPr>
              <a:t> and application count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188" name="Google Shape;188;p26"/>
          <p:cNvSpPr txBox="1"/>
          <p:nvPr>
            <p:ph idx="1" type="subTitle"/>
          </p:nvPr>
        </p:nvSpPr>
        <p:spPr>
          <a:xfrm>
            <a:off x="1103100" y="2082550"/>
            <a:ext cx="3300900" cy="1944300"/>
          </a:xfrm>
          <a:prstGeom prst="rect">
            <a:avLst/>
          </a:prstGeom>
        </p:spPr>
        <p:txBody>
          <a:bodyPr anchorCtr="0" anchor="t" bIns="91425" lIns="91425" spcFirstLastPara="1" rIns="91425" wrap="square" tIns="91425">
            <a:normAutofit fontScale="25000" lnSpcReduction="20000"/>
          </a:bodyPr>
          <a:lstStyle/>
          <a:p>
            <a:pPr indent="0" lvl="0" marL="0" rtl="0" algn="l">
              <a:lnSpc>
                <a:spcPct val="115000"/>
              </a:lnSpc>
              <a:spcBef>
                <a:spcPts val="600"/>
              </a:spcBef>
              <a:spcAft>
                <a:spcPts val="0"/>
              </a:spcAft>
              <a:buNone/>
            </a:pPr>
            <a:r>
              <a:rPr b="1" lang="en" sz="4581">
                <a:solidFill>
                  <a:srgbClr val="212121"/>
                </a:solidFill>
                <a:highlight>
                  <a:schemeClr val="lt2"/>
                </a:highlight>
                <a:latin typeface="Roboto"/>
                <a:ea typeface="Roboto"/>
                <a:cs typeface="Roboto"/>
                <a:sym typeface="Roboto"/>
              </a:rPr>
              <a:t>Most Popular Genre:</a:t>
            </a:r>
            <a:r>
              <a:rPr lang="en" sz="4581">
                <a:solidFill>
                  <a:srgbClr val="212121"/>
                </a:solidFill>
                <a:highlight>
                  <a:schemeClr val="lt2"/>
                </a:highlight>
                <a:latin typeface="Roboto"/>
                <a:ea typeface="Roboto"/>
                <a:cs typeface="Roboto"/>
                <a:sym typeface="Roboto"/>
              </a:rPr>
              <a:t>Tools,</a:t>
            </a:r>
            <a:r>
              <a:rPr lang="en" sz="4581">
                <a:solidFill>
                  <a:srgbClr val="212121"/>
                </a:solidFill>
                <a:highlight>
                  <a:schemeClr val="lt2"/>
                </a:highlight>
                <a:latin typeface="Roboto"/>
                <a:ea typeface="Roboto"/>
                <a:cs typeface="Roboto"/>
                <a:sym typeface="Roboto"/>
              </a:rPr>
              <a:t>Entertainment</a:t>
            </a:r>
            <a:r>
              <a:rPr lang="en" sz="4581">
                <a:solidFill>
                  <a:srgbClr val="212121"/>
                </a:solidFill>
                <a:highlight>
                  <a:schemeClr val="lt2"/>
                </a:highlight>
                <a:latin typeface="Roboto"/>
                <a:ea typeface="Roboto"/>
                <a:cs typeface="Roboto"/>
                <a:sym typeface="Roboto"/>
              </a:rPr>
              <a:t>,Education.</a:t>
            </a:r>
            <a:endParaRPr sz="4581">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4581">
                <a:solidFill>
                  <a:srgbClr val="212121"/>
                </a:solidFill>
                <a:highlight>
                  <a:schemeClr val="lt2"/>
                </a:highlight>
                <a:latin typeface="Roboto"/>
                <a:ea typeface="Roboto"/>
                <a:cs typeface="Roboto"/>
                <a:sym typeface="Roboto"/>
              </a:rPr>
              <a:t>App Diversity : </a:t>
            </a:r>
            <a:r>
              <a:rPr lang="en" sz="4581">
                <a:solidFill>
                  <a:srgbClr val="212121"/>
                </a:solidFill>
                <a:highlight>
                  <a:schemeClr val="lt2"/>
                </a:highlight>
                <a:latin typeface="Roboto"/>
                <a:ea typeface="Roboto"/>
                <a:cs typeface="Roboto"/>
                <a:sym typeface="Roboto"/>
              </a:rPr>
              <a:t>Few Genre with large number of installs and few with less numbers.</a:t>
            </a:r>
            <a:endParaRPr sz="4581">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4581">
                <a:solidFill>
                  <a:srgbClr val="212121"/>
                </a:solidFill>
                <a:highlight>
                  <a:schemeClr val="lt2"/>
                </a:highlight>
                <a:latin typeface="Roboto"/>
                <a:ea typeface="Roboto"/>
                <a:cs typeface="Roboto"/>
                <a:sym typeface="Roboto"/>
              </a:rPr>
              <a:t>Opportunities : </a:t>
            </a:r>
            <a:r>
              <a:rPr lang="en" sz="4581">
                <a:solidFill>
                  <a:srgbClr val="212121"/>
                </a:solidFill>
                <a:highlight>
                  <a:schemeClr val="lt2"/>
                </a:highlight>
                <a:latin typeface="Roboto"/>
                <a:ea typeface="Roboto"/>
                <a:cs typeface="Roboto"/>
                <a:sym typeface="Roboto"/>
              </a:rPr>
              <a:t>For Which Genre having less number of installs its having </a:t>
            </a:r>
            <a:r>
              <a:rPr lang="en" sz="4581">
                <a:solidFill>
                  <a:srgbClr val="212121"/>
                </a:solidFill>
                <a:highlight>
                  <a:schemeClr val="lt2"/>
                </a:highlight>
                <a:latin typeface="Roboto"/>
                <a:ea typeface="Roboto"/>
                <a:cs typeface="Roboto"/>
                <a:sym typeface="Roboto"/>
              </a:rPr>
              <a:t>opportunities</a:t>
            </a:r>
            <a:r>
              <a:rPr lang="en" sz="4581">
                <a:solidFill>
                  <a:srgbClr val="212121"/>
                </a:solidFill>
                <a:highlight>
                  <a:schemeClr val="lt2"/>
                </a:highlight>
                <a:latin typeface="Roboto"/>
                <a:ea typeface="Roboto"/>
                <a:cs typeface="Roboto"/>
                <a:sym typeface="Roboto"/>
              </a:rPr>
              <a:t> for development.</a:t>
            </a:r>
            <a:endParaRPr sz="4581">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4581">
                <a:solidFill>
                  <a:srgbClr val="212121"/>
                </a:solidFill>
                <a:highlight>
                  <a:schemeClr val="lt2"/>
                </a:highlight>
                <a:latin typeface="Roboto"/>
                <a:ea typeface="Roboto"/>
                <a:cs typeface="Roboto"/>
                <a:sym typeface="Roboto"/>
              </a:rPr>
              <a:t>Market Fall : </a:t>
            </a:r>
            <a:r>
              <a:rPr lang="en" sz="4581">
                <a:solidFill>
                  <a:srgbClr val="212121"/>
                </a:solidFill>
                <a:highlight>
                  <a:schemeClr val="lt2"/>
                </a:highlight>
                <a:latin typeface="Roboto"/>
                <a:ea typeface="Roboto"/>
                <a:cs typeface="Roboto"/>
                <a:sym typeface="Roboto"/>
              </a:rPr>
              <a:t>Can check market is falling towards the Genre like Tools,</a:t>
            </a:r>
            <a:r>
              <a:rPr lang="en" sz="4581">
                <a:solidFill>
                  <a:srgbClr val="212121"/>
                </a:solidFill>
                <a:highlight>
                  <a:schemeClr val="lt2"/>
                </a:highlight>
                <a:latin typeface="Roboto"/>
                <a:ea typeface="Roboto"/>
                <a:cs typeface="Roboto"/>
                <a:sym typeface="Roboto"/>
              </a:rPr>
              <a:t>Entertainment</a:t>
            </a:r>
            <a:r>
              <a:rPr lang="en" sz="4581">
                <a:solidFill>
                  <a:srgbClr val="212121"/>
                </a:solidFill>
                <a:highlight>
                  <a:schemeClr val="lt2"/>
                </a:highlight>
                <a:latin typeface="Roboto"/>
                <a:ea typeface="Roboto"/>
                <a:cs typeface="Roboto"/>
                <a:sym typeface="Roboto"/>
              </a:rPr>
              <a:t>,Education while there is less market fall towards categories like Sport, Finance and Lifestyle.</a:t>
            </a:r>
            <a:endParaRPr sz="4581">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189" name="Google Shape;189;p26"/>
          <p:cNvPicPr preferRelativeResize="0"/>
          <p:nvPr/>
        </p:nvPicPr>
        <p:blipFill>
          <a:blip r:embed="rId3">
            <a:alphaModFix/>
          </a:blip>
          <a:stretch>
            <a:fillRect/>
          </a:stretch>
        </p:blipFill>
        <p:spPr>
          <a:xfrm>
            <a:off x="4572000" y="0"/>
            <a:ext cx="4571999"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idx="1" type="body"/>
          </p:nvPr>
        </p:nvSpPr>
        <p:spPr>
          <a:xfrm>
            <a:off x="723300" y="4393526"/>
            <a:ext cx="7697400" cy="460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900"/>
              </a:spcBef>
              <a:spcAft>
                <a:spcPts val="900"/>
              </a:spcAft>
              <a:buNone/>
            </a:pPr>
            <a:r>
              <a:rPr b="1" lang="en" sz="1750">
                <a:solidFill>
                  <a:srgbClr val="0000FF"/>
                </a:solidFill>
                <a:highlight>
                  <a:schemeClr val="lt1"/>
                </a:highlight>
                <a:latin typeface="Roboto"/>
                <a:ea typeface="Roboto"/>
                <a:cs typeface="Roboto"/>
                <a:sym typeface="Roboto"/>
              </a:rPr>
              <a:t>Top 10 Genres and application count</a:t>
            </a:r>
            <a:endParaRPr>
              <a:solidFill>
                <a:srgbClr val="0000FF"/>
              </a:solidFill>
              <a:highlight>
                <a:schemeClr val="lt1"/>
              </a:highlight>
            </a:endParaRPr>
          </a:p>
        </p:txBody>
      </p:sp>
      <p:pic>
        <p:nvPicPr>
          <p:cNvPr id="195" name="Google Shape;195;p27"/>
          <p:cNvPicPr preferRelativeResize="0"/>
          <p:nvPr/>
        </p:nvPicPr>
        <p:blipFill>
          <a:blip r:embed="rId3">
            <a:alphaModFix/>
          </a:blip>
          <a:stretch>
            <a:fillRect/>
          </a:stretch>
        </p:blipFill>
        <p:spPr>
          <a:xfrm>
            <a:off x="0" y="0"/>
            <a:ext cx="9144000" cy="4393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idx="1" type="body"/>
          </p:nvPr>
        </p:nvSpPr>
        <p:spPr>
          <a:xfrm>
            <a:off x="723300" y="4393526"/>
            <a:ext cx="7697400" cy="460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900"/>
              </a:spcBef>
              <a:spcAft>
                <a:spcPts val="900"/>
              </a:spcAft>
              <a:buNone/>
            </a:pPr>
            <a:r>
              <a:rPr b="1" lang="en" sz="1750">
                <a:solidFill>
                  <a:srgbClr val="0000FF"/>
                </a:solidFill>
                <a:highlight>
                  <a:srgbClr val="FFFFFF"/>
                </a:highlight>
                <a:latin typeface="Roboto"/>
                <a:ea typeface="Roboto"/>
                <a:cs typeface="Roboto"/>
                <a:sym typeface="Roboto"/>
              </a:rPr>
              <a:t>Top 10 Genres For Paid and Free app</a:t>
            </a:r>
            <a:endParaRPr b="1" sz="1750">
              <a:solidFill>
                <a:srgbClr val="0000FF"/>
              </a:solidFill>
              <a:highlight>
                <a:srgbClr val="FFFFFF"/>
              </a:highlight>
              <a:latin typeface="Roboto"/>
              <a:ea typeface="Roboto"/>
              <a:cs typeface="Roboto"/>
              <a:sym typeface="Roboto"/>
            </a:endParaRPr>
          </a:p>
        </p:txBody>
      </p:sp>
      <p:pic>
        <p:nvPicPr>
          <p:cNvPr id="201" name="Google Shape;201;p28"/>
          <p:cNvPicPr preferRelativeResize="0"/>
          <p:nvPr/>
        </p:nvPicPr>
        <p:blipFill>
          <a:blip r:embed="rId3">
            <a:alphaModFix/>
          </a:blip>
          <a:stretch>
            <a:fillRect/>
          </a:stretch>
        </p:blipFill>
        <p:spPr>
          <a:xfrm>
            <a:off x="152400" y="0"/>
            <a:ext cx="8839200" cy="430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07" name="Google Shape;207;p29"/>
          <p:cNvSpPr txBox="1"/>
          <p:nvPr>
            <p:ph type="title"/>
          </p:nvPr>
        </p:nvSpPr>
        <p:spPr>
          <a:xfrm>
            <a:off x="661975"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Ratings Distribution Plot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08" name="Google Shape;208;p29"/>
          <p:cNvSpPr txBox="1"/>
          <p:nvPr>
            <p:ph idx="1" type="subTitle"/>
          </p:nvPr>
        </p:nvSpPr>
        <p:spPr>
          <a:xfrm>
            <a:off x="1050675" y="1830600"/>
            <a:ext cx="3300900" cy="3025500"/>
          </a:xfrm>
          <a:prstGeom prst="rect">
            <a:avLst/>
          </a:prstGeom>
        </p:spPr>
        <p:txBody>
          <a:bodyPr anchorCtr="0" anchor="t" bIns="91425" lIns="91425" spcFirstLastPara="1" rIns="91425" wrap="square" tIns="91425">
            <a:noAutofit/>
          </a:bodyPr>
          <a:lstStyle/>
          <a:p>
            <a:pPr indent="0" lvl="0" marL="0" rtl="0" algn="l">
              <a:lnSpc>
                <a:spcPct val="105000"/>
              </a:lnSpc>
              <a:spcBef>
                <a:spcPts val="600"/>
              </a:spcBef>
              <a:spcAft>
                <a:spcPts val="0"/>
              </a:spcAft>
              <a:buSzPts val="852"/>
              <a:buNone/>
            </a:pPr>
            <a:r>
              <a:rPr b="1" lang="en" sz="1100">
                <a:solidFill>
                  <a:srgbClr val="212121"/>
                </a:solidFill>
                <a:highlight>
                  <a:schemeClr val="lt2"/>
                </a:highlight>
                <a:latin typeface="Roboto"/>
                <a:ea typeface="Roboto"/>
                <a:cs typeface="Roboto"/>
                <a:sym typeface="Roboto"/>
              </a:rPr>
              <a:t>Top Rated Categories: </a:t>
            </a:r>
            <a:r>
              <a:rPr lang="en" sz="1100">
                <a:solidFill>
                  <a:srgbClr val="212121"/>
                </a:solidFill>
                <a:highlight>
                  <a:schemeClr val="lt2"/>
                </a:highlight>
                <a:latin typeface="Roboto"/>
                <a:ea typeface="Roboto"/>
                <a:cs typeface="Roboto"/>
                <a:sym typeface="Roboto"/>
              </a:rPr>
              <a:t>Family, Game, Tools.</a:t>
            </a:r>
            <a:endParaRPr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rPr b="1" lang="en" sz="1100">
                <a:solidFill>
                  <a:srgbClr val="212121"/>
                </a:solidFill>
                <a:highlight>
                  <a:schemeClr val="lt2"/>
                </a:highlight>
                <a:latin typeface="Roboto"/>
                <a:ea typeface="Roboto"/>
                <a:cs typeface="Roboto"/>
                <a:sym typeface="Roboto"/>
              </a:rPr>
              <a:t>Bottom Rated Categories: </a:t>
            </a:r>
            <a:r>
              <a:rPr lang="en" sz="1100">
                <a:solidFill>
                  <a:srgbClr val="212121"/>
                </a:solidFill>
                <a:highlight>
                  <a:schemeClr val="lt2"/>
                </a:highlight>
                <a:latin typeface="Roboto"/>
                <a:ea typeface="Roboto"/>
                <a:cs typeface="Roboto"/>
                <a:sym typeface="Roboto"/>
              </a:rPr>
              <a:t>Beauty, Comics,Parenting</a:t>
            </a:r>
            <a:endParaRPr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rPr b="1" lang="en" sz="1100">
                <a:solidFill>
                  <a:srgbClr val="212121"/>
                </a:solidFill>
                <a:highlight>
                  <a:schemeClr val="lt2"/>
                </a:highlight>
                <a:latin typeface="Roboto"/>
                <a:ea typeface="Roboto"/>
                <a:cs typeface="Roboto"/>
                <a:sym typeface="Roboto"/>
              </a:rPr>
              <a:t>App Diversity : </a:t>
            </a:r>
            <a:r>
              <a:rPr lang="en" sz="1100">
                <a:solidFill>
                  <a:srgbClr val="212121"/>
                </a:solidFill>
                <a:highlight>
                  <a:schemeClr val="lt2"/>
                </a:highlight>
                <a:latin typeface="Roboto"/>
                <a:ea typeface="Roboto"/>
                <a:cs typeface="Roboto"/>
                <a:sym typeface="Roboto"/>
              </a:rPr>
              <a:t>Few categories with large number of rating and few with less numbers.</a:t>
            </a:r>
            <a:endParaRPr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rPr b="1" lang="en" sz="1100">
                <a:solidFill>
                  <a:srgbClr val="212121"/>
                </a:solidFill>
                <a:highlight>
                  <a:schemeClr val="lt2"/>
                </a:highlight>
                <a:latin typeface="Roboto"/>
                <a:ea typeface="Roboto"/>
                <a:cs typeface="Roboto"/>
                <a:sym typeface="Roboto"/>
              </a:rPr>
              <a:t>Opportunities :</a:t>
            </a:r>
            <a:r>
              <a:rPr lang="en" sz="1100">
                <a:solidFill>
                  <a:srgbClr val="212121"/>
                </a:solidFill>
                <a:highlight>
                  <a:schemeClr val="lt2"/>
                </a:highlight>
                <a:latin typeface="Roboto"/>
                <a:ea typeface="Roboto"/>
                <a:cs typeface="Roboto"/>
                <a:sym typeface="Roboto"/>
              </a:rPr>
              <a:t> For Which categories having less number of rating </a:t>
            </a:r>
            <a:r>
              <a:rPr lang="en" sz="1100">
                <a:solidFill>
                  <a:srgbClr val="212121"/>
                </a:solidFill>
                <a:highlight>
                  <a:schemeClr val="lt2"/>
                </a:highlight>
                <a:latin typeface="Roboto"/>
                <a:ea typeface="Roboto"/>
                <a:cs typeface="Roboto"/>
                <a:sym typeface="Roboto"/>
              </a:rPr>
              <a:t>it's</a:t>
            </a:r>
            <a:r>
              <a:rPr lang="en" sz="1100">
                <a:solidFill>
                  <a:srgbClr val="212121"/>
                </a:solidFill>
                <a:highlight>
                  <a:schemeClr val="lt2"/>
                </a:highlight>
                <a:latin typeface="Roboto"/>
                <a:ea typeface="Roboto"/>
                <a:cs typeface="Roboto"/>
                <a:sym typeface="Roboto"/>
              </a:rPr>
              <a:t> having </a:t>
            </a:r>
            <a:r>
              <a:rPr lang="en" sz="1100">
                <a:solidFill>
                  <a:srgbClr val="212121"/>
                </a:solidFill>
                <a:highlight>
                  <a:schemeClr val="lt2"/>
                </a:highlight>
                <a:latin typeface="Roboto"/>
                <a:ea typeface="Roboto"/>
                <a:cs typeface="Roboto"/>
                <a:sym typeface="Roboto"/>
              </a:rPr>
              <a:t>opportunities</a:t>
            </a:r>
            <a:r>
              <a:rPr lang="en" sz="1100">
                <a:solidFill>
                  <a:srgbClr val="212121"/>
                </a:solidFill>
                <a:highlight>
                  <a:schemeClr val="lt2"/>
                </a:highlight>
                <a:latin typeface="Roboto"/>
                <a:ea typeface="Roboto"/>
                <a:cs typeface="Roboto"/>
                <a:sym typeface="Roboto"/>
              </a:rPr>
              <a:t> for development.</a:t>
            </a:r>
            <a:endParaRPr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rPr b="1" lang="en" sz="1100">
                <a:solidFill>
                  <a:srgbClr val="212121"/>
                </a:solidFill>
                <a:highlight>
                  <a:schemeClr val="lt2"/>
                </a:highlight>
                <a:latin typeface="Roboto"/>
                <a:ea typeface="Roboto"/>
                <a:cs typeface="Roboto"/>
                <a:sym typeface="Roboto"/>
              </a:rPr>
              <a:t>Market Fall : </a:t>
            </a:r>
            <a:r>
              <a:rPr lang="en" sz="1100">
                <a:solidFill>
                  <a:srgbClr val="212121"/>
                </a:solidFill>
                <a:highlight>
                  <a:schemeClr val="lt2"/>
                </a:highlight>
                <a:latin typeface="Roboto"/>
                <a:ea typeface="Roboto"/>
                <a:cs typeface="Roboto"/>
                <a:sym typeface="Roboto"/>
              </a:rPr>
              <a:t>Can check market is falling towards the Genre Family, Game, Tools. while there is less market fall towards categories like Beauty, Comics,Parenting.</a:t>
            </a:r>
            <a:endParaRPr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t/>
            </a:r>
            <a:endParaRPr b="1"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t/>
            </a:r>
            <a:endParaRPr b="1" sz="1100">
              <a:solidFill>
                <a:srgbClr val="212121"/>
              </a:solidFill>
              <a:highlight>
                <a:schemeClr val="lt2"/>
              </a:highlight>
              <a:latin typeface="Roboto"/>
              <a:ea typeface="Roboto"/>
              <a:cs typeface="Roboto"/>
              <a:sym typeface="Roboto"/>
            </a:endParaRPr>
          </a:p>
          <a:p>
            <a:pPr indent="0" lvl="0" marL="0" rtl="0" algn="l">
              <a:lnSpc>
                <a:spcPct val="105000"/>
              </a:lnSpc>
              <a:spcBef>
                <a:spcPts val="600"/>
              </a:spcBef>
              <a:spcAft>
                <a:spcPts val="0"/>
              </a:spcAft>
              <a:buSzPts val="852"/>
              <a:buNone/>
            </a:pPr>
            <a:r>
              <a:t/>
            </a:r>
            <a:endParaRPr b="1" sz="1100">
              <a:solidFill>
                <a:srgbClr val="212121"/>
              </a:solidFill>
              <a:highlight>
                <a:schemeClr val="lt2"/>
              </a:highlight>
              <a:latin typeface="Roboto"/>
              <a:ea typeface="Roboto"/>
              <a:cs typeface="Roboto"/>
              <a:sym typeface="Roboto"/>
            </a:endParaRPr>
          </a:p>
          <a:p>
            <a:pPr indent="0" lvl="0" marL="0" rtl="0" algn="l">
              <a:lnSpc>
                <a:spcPct val="105000"/>
              </a:lnSpc>
              <a:spcBef>
                <a:spcPts val="500"/>
              </a:spcBef>
              <a:spcAft>
                <a:spcPts val="1000"/>
              </a:spcAft>
              <a:buSzPts val="852"/>
              <a:buNone/>
            </a:pPr>
            <a:r>
              <a:t/>
            </a:r>
            <a:endParaRPr sz="1100"/>
          </a:p>
        </p:txBody>
      </p:sp>
      <p:pic>
        <p:nvPicPr>
          <p:cNvPr id="209" name="Google Shape;209;p29"/>
          <p:cNvPicPr preferRelativeResize="0"/>
          <p:nvPr/>
        </p:nvPicPr>
        <p:blipFill>
          <a:blip r:embed="rId3">
            <a:alphaModFix/>
          </a:blip>
          <a:stretch>
            <a:fillRect/>
          </a:stretch>
        </p:blipFill>
        <p:spPr>
          <a:xfrm>
            <a:off x="4572000" y="0"/>
            <a:ext cx="4572001"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idx="1" type="body"/>
          </p:nvPr>
        </p:nvSpPr>
        <p:spPr>
          <a:xfrm>
            <a:off x="723300" y="4393526"/>
            <a:ext cx="7697400" cy="460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900"/>
              </a:spcBef>
              <a:spcAft>
                <a:spcPts val="900"/>
              </a:spcAft>
              <a:buNone/>
            </a:pPr>
            <a:r>
              <a:rPr b="1" lang="en" sz="1750">
                <a:solidFill>
                  <a:srgbClr val="0000FF"/>
                </a:solidFill>
                <a:highlight>
                  <a:srgbClr val="FFFFFF"/>
                </a:highlight>
                <a:latin typeface="Roboto"/>
                <a:ea typeface="Roboto"/>
                <a:cs typeface="Roboto"/>
                <a:sym typeface="Roboto"/>
              </a:rPr>
              <a:t>Category Vs Rating</a:t>
            </a:r>
            <a:endParaRPr b="1" sz="1750">
              <a:solidFill>
                <a:srgbClr val="0000FF"/>
              </a:solidFill>
              <a:highlight>
                <a:srgbClr val="FFFFFF"/>
              </a:highlight>
              <a:latin typeface="Roboto"/>
              <a:ea typeface="Roboto"/>
              <a:cs typeface="Roboto"/>
              <a:sym typeface="Roboto"/>
            </a:endParaRPr>
          </a:p>
        </p:txBody>
      </p:sp>
      <p:pic>
        <p:nvPicPr>
          <p:cNvPr id="215" name="Google Shape;215;p30"/>
          <p:cNvPicPr preferRelativeResize="0"/>
          <p:nvPr/>
        </p:nvPicPr>
        <p:blipFill>
          <a:blip r:embed="rId3">
            <a:alphaModFix/>
          </a:blip>
          <a:stretch>
            <a:fillRect/>
          </a:stretch>
        </p:blipFill>
        <p:spPr>
          <a:xfrm>
            <a:off x="1425600" y="0"/>
            <a:ext cx="6510500" cy="4393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21" name="Google Shape;221;p31"/>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Content</a:t>
            </a:r>
            <a:r>
              <a:rPr lang="en" sz="1750">
                <a:solidFill>
                  <a:srgbClr val="212121"/>
                </a:solidFill>
                <a:highlight>
                  <a:schemeClr val="lt2"/>
                </a:highlight>
                <a:latin typeface="Roboto"/>
                <a:ea typeface="Roboto"/>
                <a:cs typeface="Roboto"/>
                <a:sym typeface="Roboto"/>
              </a:rPr>
              <a:t> Rating vs </a:t>
            </a:r>
            <a:r>
              <a:rPr lang="en" sz="1750">
                <a:solidFill>
                  <a:srgbClr val="212121"/>
                </a:solidFill>
                <a:highlight>
                  <a:schemeClr val="lt2"/>
                </a:highlight>
                <a:latin typeface="Roboto"/>
                <a:ea typeface="Roboto"/>
                <a:cs typeface="Roboto"/>
                <a:sym typeface="Roboto"/>
              </a:rPr>
              <a:t>Application</a:t>
            </a:r>
            <a:r>
              <a:rPr lang="en" sz="1750">
                <a:solidFill>
                  <a:srgbClr val="212121"/>
                </a:solidFill>
                <a:highlight>
                  <a:schemeClr val="lt2"/>
                </a:highlight>
                <a:latin typeface="Roboto"/>
                <a:ea typeface="Roboto"/>
                <a:cs typeface="Roboto"/>
                <a:sym typeface="Roboto"/>
              </a:rPr>
              <a:t> Count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22" name="Google Shape;222;p31"/>
          <p:cNvSpPr txBox="1"/>
          <p:nvPr>
            <p:ph idx="1" type="subTitle"/>
          </p:nvPr>
        </p:nvSpPr>
        <p:spPr>
          <a:xfrm>
            <a:off x="1061150" y="2250500"/>
            <a:ext cx="3300900" cy="1944300"/>
          </a:xfrm>
          <a:prstGeom prst="rect">
            <a:avLst/>
          </a:prstGeom>
        </p:spPr>
        <p:txBody>
          <a:bodyPr anchorCtr="0" anchor="t" bIns="91425" lIns="91425" spcFirstLastPara="1" rIns="91425" wrap="square" tIns="91425">
            <a:normAutofit fontScale="62500"/>
          </a:bodyPr>
          <a:lstStyle/>
          <a:p>
            <a:pPr indent="0" lvl="0" marL="457200" rtl="0" algn="l">
              <a:lnSpc>
                <a:spcPct val="115000"/>
              </a:lnSpc>
              <a:spcBef>
                <a:spcPts val="600"/>
              </a:spcBef>
              <a:spcAft>
                <a:spcPts val="0"/>
              </a:spcAft>
              <a:buNone/>
            </a:pPr>
            <a:r>
              <a:rPr b="1" lang="en" sz="1550">
                <a:solidFill>
                  <a:srgbClr val="212121"/>
                </a:solidFill>
                <a:highlight>
                  <a:schemeClr val="lt2"/>
                </a:highlight>
                <a:latin typeface="Roboto"/>
                <a:ea typeface="Roboto"/>
                <a:cs typeface="Roboto"/>
                <a:sym typeface="Roboto"/>
              </a:rPr>
              <a:t>There are 82% applications which are belong to 'Everyone' while 11%,4% </a:t>
            </a:r>
            <a:r>
              <a:rPr b="1" lang="en" sz="1550">
                <a:solidFill>
                  <a:srgbClr val="212121"/>
                </a:solidFill>
                <a:highlight>
                  <a:schemeClr val="lt2"/>
                </a:highlight>
                <a:latin typeface="Roboto"/>
                <a:ea typeface="Roboto"/>
                <a:cs typeface="Roboto"/>
                <a:sym typeface="Roboto"/>
              </a:rPr>
              <a:t>belongs</a:t>
            </a:r>
            <a:r>
              <a:rPr b="1" lang="en" sz="1550">
                <a:solidFill>
                  <a:srgbClr val="212121"/>
                </a:solidFill>
                <a:highlight>
                  <a:schemeClr val="lt2"/>
                </a:highlight>
                <a:latin typeface="Roboto"/>
                <a:ea typeface="Roboto"/>
                <a:cs typeface="Roboto"/>
                <a:sym typeface="Roboto"/>
              </a:rPr>
              <a:t> to 'teen' and '</a:t>
            </a:r>
            <a:r>
              <a:rPr b="1" lang="en" sz="1550">
                <a:solidFill>
                  <a:srgbClr val="212121"/>
                </a:solidFill>
                <a:highlight>
                  <a:schemeClr val="lt2"/>
                </a:highlight>
                <a:latin typeface="Roboto"/>
                <a:ea typeface="Roboto"/>
                <a:cs typeface="Roboto"/>
                <a:sym typeface="Roboto"/>
              </a:rPr>
              <a:t>Mature 17</a:t>
            </a:r>
            <a:r>
              <a:rPr b="1" lang="en" sz="1550">
                <a:solidFill>
                  <a:srgbClr val="212121"/>
                </a:solidFill>
                <a:highlight>
                  <a:schemeClr val="lt2"/>
                </a:highlight>
                <a:latin typeface="Roboto"/>
                <a:ea typeface="Roboto"/>
                <a:cs typeface="Roboto"/>
                <a:sym typeface="Roboto"/>
              </a:rPr>
              <a:t>' Content Rating. There </a:t>
            </a:r>
            <a:r>
              <a:rPr b="1" lang="en" sz="1550">
                <a:solidFill>
                  <a:srgbClr val="212121"/>
                </a:solidFill>
                <a:highlight>
                  <a:schemeClr val="lt2"/>
                </a:highlight>
                <a:latin typeface="Roboto"/>
                <a:ea typeface="Roboto"/>
                <a:cs typeface="Roboto"/>
                <a:sym typeface="Roboto"/>
              </a:rPr>
              <a:t>are</a:t>
            </a:r>
            <a:r>
              <a:rPr b="1" lang="en" sz="1550">
                <a:solidFill>
                  <a:srgbClr val="212121"/>
                </a:solidFill>
                <a:highlight>
                  <a:schemeClr val="lt2"/>
                </a:highlight>
                <a:latin typeface="Roboto"/>
                <a:ea typeface="Roboto"/>
                <a:cs typeface="Roboto"/>
                <a:sym typeface="Roboto"/>
              </a:rPr>
              <a:t> very less applications for 'Adults only 18+'.</a:t>
            </a:r>
            <a:endParaRPr b="1" sz="155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550">
                <a:solidFill>
                  <a:srgbClr val="212121"/>
                </a:solidFill>
                <a:highlight>
                  <a:schemeClr val="lt2"/>
                </a:highlight>
                <a:latin typeface="Roboto"/>
                <a:ea typeface="Roboto"/>
                <a:cs typeface="Roboto"/>
                <a:sym typeface="Roboto"/>
              </a:rPr>
              <a:t>Opportunities : More Opportunities for Content rating for 'Adults only 18+','Everyone 10+'.</a:t>
            </a:r>
            <a:endParaRPr b="1" sz="155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223" name="Google Shape;223;p31"/>
          <p:cNvPicPr preferRelativeResize="0"/>
          <p:nvPr/>
        </p:nvPicPr>
        <p:blipFill>
          <a:blip r:embed="rId3">
            <a:alphaModFix/>
          </a:blip>
          <a:stretch>
            <a:fillRect/>
          </a:stretch>
        </p:blipFill>
        <p:spPr>
          <a:xfrm>
            <a:off x="4575425" y="770475"/>
            <a:ext cx="4571999" cy="365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29" name="Google Shape;229;p32"/>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Count of application and supporting android Version</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30" name="Google Shape;230;p32"/>
          <p:cNvSpPr txBox="1"/>
          <p:nvPr>
            <p:ph idx="1" type="subTitle"/>
          </p:nvPr>
        </p:nvSpPr>
        <p:spPr>
          <a:xfrm>
            <a:off x="1124150" y="2281975"/>
            <a:ext cx="3300900" cy="1944300"/>
          </a:xfrm>
          <a:prstGeom prst="rect">
            <a:avLst/>
          </a:prstGeom>
        </p:spPr>
        <p:txBody>
          <a:bodyPr anchorCtr="0" anchor="t" bIns="91425" lIns="91425" spcFirstLastPara="1" rIns="91425" wrap="square" tIns="91425">
            <a:normAutofit fontScale="62500" lnSpcReduction="20000"/>
          </a:bodyPr>
          <a:lstStyle/>
          <a:p>
            <a:pPr indent="0" lvl="0" marL="457200" rtl="0" algn="l">
              <a:lnSpc>
                <a:spcPct val="115000"/>
              </a:lnSpc>
              <a:spcBef>
                <a:spcPts val="600"/>
              </a:spcBef>
              <a:spcAft>
                <a:spcPts val="0"/>
              </a:spcAft>
              <a:buNone/>
            </a:pPr>
            <a:r>
              <a:rPr b="1" lang="en" sz="1550">
                <a:solidFill>
                  <a:srgbClr val="212121"/>
                </a:solidFill>
                <a:highlight>
                  <a:schemeClr val="lt2"/>
                </a:highlight>
                <a:latin typeface="Roboto"/>
                <a:ea typeface="Roboto"/>
                <a:cs typeface="Roboto"/>
                <a:sym typeface="Roboto"/>
              </a:rPr>
              <a:t>Most used Android Versions: '4.1 and up' and '4.0.3 and up'.</a:t>
            </a:r>
            <a:endParaRPr b="1" sz="155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550">
                <a:solidFill>
                  <a:srgbClr val="212121"/>
                </a:solidFill>
                <a:highlight>
                  <a:schemeClr val="lt2"/>
                </a:highlight>
                <a:latin typeface="Roboto"/>
                <a:ea typeface="Roboto"/>
                <a:cs typeface="Roboto"/>
                <a:sym typeface="Roboto"/>
              </a:rPr>
              <a:t>Most Unused Android Version : '2.2 and up' and '2.3.3 and up'</a:t>
            </a:r>
            <a:endParaRPr b="1" sz="155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550">
                <a:solidFill>
                  <a:srgbClr val="212121"/>
                </a:solidFill>
                <a:highlight>
                  <a:schemeClr val="lt2"/>
                </a:highlight>
                <a:latin typeface="Roboto"/>
                <a:ea typeface="Roboto"/>
                <a:cs typeface="Roboto"/>
                <a:sym typeface="Roboto"/>
              </a:rPr>
              <a:t>Most users have moved on to supporting more recent versions.</a:t>
            </a:r>
            <a:endParaRPr b="1" sz="155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231" name="Google Shape;231;p32"/>
          <p:cNvPicPr preferRelativeResize="0"/>
          <p:nvPr/>
        </p:nvPicPr>
        <p:blipFill>
          <a:blip r:embed="rId3">
            <a:alphaModFix/>
          </a:blip>
          <a:stretch>
            <a:fillRect/>
          </a:stretch>
        </p:blipFill>
        <p:spPr>
          <a:xfrm>
            <a:off x="4575425" y="476550"/>
            <a:ext cx="4572001" cy="42407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ctrTitle"/>
          </p:nvPr>
        </p:nvSpPr>
        <p:spPr>
          <a:xfrm>
            <a:off x="52475" y="-73475"/>
            <a:ext cx="4809600" cy="487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950">
                <a:solidFill>
                  <a:srgbClr val="212121"/>
                </a:solidFill>
                <a:highlight>
                  <a:srgbClr val="FFFFFF"/>
                </a:highlight>
                <a:latin typeface="Roboto"/>
                <a:ea typeface="Roboto"/>
                <a:cs typeface="Roboto"/>
                <a:sym typeface="Roboto"/>
              </a:rPr>
              <a:t>Price Vs Rating </a:t>
            </a:r>
            <a:r>
              <a:rPr lang="en" sz="1950">
                <a:solidFill>
                  <a:srgbClr val="212121"/>
                </a:solidFill>
                <a:highlight>
                  <a:srgbClr val="FFFFFF"/>
                </a:highlight>
                <a:latin typeface="Roboto"/>
                <a:ea typeface="Roboto"/>
                <a:cs typeface="Roboto"/>
                <a:sym typeface="Roboto"/>
              </a:rPr>
              <a:t>Comparison</a:t>
            </a:r>
            <a:endParaRPr sz="1950">
              <a:solidFill>
                <a:srgbClr val="212121"/>
              </a:solidFill>
              <a:highlight>
                <a:srgbClr val="FFFFFF"/>
              </a:highlight>
              <a:latin typeface="Roboto"/>
              <a:ea typeface="Roboto"/>
              <a:cs typeface="Roboto"/>
              <a:sym typeface="Roboto"/>
            </a:endParaRPr>
          </a:p>
          <a:p>
            <a:pPr indent="0" lvl="0" marL="0" rtl="0" algn="l">
              <a:spcBef>
                <a:spcPts val="900"/>
              </a:spcBef>
              <a:spcAft>
                <a:spcPts val="0"/>
              </a:spcAft>
              <a:buNone/>
            </a:pPr>
            <a:r>
              <a:t/>
            </a:r>
            <a:endParaRPr sz="4200"/>
          </a:p>
        </p:txBody>
      </p:sp>
      <p:sp>
        <p:nvSpPr>
          <p:cNvPr id="237" name="Google Shape;237;p33"/>
          <p:cNvSpPr txBox="1"/>
          <p:nvPr/>
        </p:nvSpPr>
        <p:spPr>
          <a:xfrm>
            <a:off x="1650125" y="497550"/>
            <a:ext cx="7494000" cy="170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Free apps tend to have lower ratings compared to paid apps, it may suggest that users have higher expectations for paid apps.</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Bars show a clear trend of higher ratings for higher-priced apps, it suggests that users may associate higher prices with better quality.</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There is no clear trend or if free apps have similar ratings to paid apps</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We can see that highly expensive apps are not necessarily well rated.</a:t>
            </a:r>
            <a:endParaRPr b="1" sz="1200">
              <a:solidFill>
                <a:srgbClr val="212121"/>
              </a:solidFill>
              <a:highlight>
                <a:schemeClr val="lt2"/>
              </a:highlight>
              <a:latin typeface="Roboto"/>
              <a:ea typeface="Roboto"/>
              <a:cs typeface="Roboto"/>
              <a:sym typeface="Roboto"/>
            </a:endParaRPr>
          </a:p>
          <a:p>
            <a:pPr indent="0" lvl="0" marL="0" rtl="0" algn="l">
              <a:spcBef>
                <a:spcPts val="500"/>
              </a:spcBef>
              <a:spcAft>
                <a:spcPts val="0"/>
              </a:spcAft>
              <a:buNone/>
            </a:pPr>
            <a:r>
              <a:t/>
            </a:r>
            <a:endParaRPr>
              <a:latin typeface="Lato"/>
              <a:ea typeface="Lato"/>
              <a:cs typeface="Lato"/>
              <a:sym typeface="Lato"/>
            </a:endParaRPr>
          </a:p>
        </p:txBody>
      </p:sp>
      <p:pic>
        <p:nvPicPr>
          <p:cNvPr id="238" name="Google Shape;238;p33"/>
          <p:cNvPicPr preferRelativeResize="0"/>
          <p:nvPr/>
        </p:nvPicPr>
        <p:blipFill>
          <a:blip r:embed="rId3">
            <a:alphaModFix/>
          </a:blip>
          <a:stretch>
            <a:fillRect/>
          </a:stretch>
        </p:blipFill>
        <p:spPr>
          <a:xfrm>
            <a:off x="107075" y="2197950"/>
            <a:ext cx="8890901" cy="294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4" name="Shape 114"/>
        <p:cNvGrpSpPr/>
        <p:nvPr/>
      </p:nvGrpSpPr>
      <p:grpSpPr>
        <a:xfrm>
          <a:off x="0" y="0"/>
          <a:ext cx="0" cy="0"/>
          <a:chOff x="0" y="0"/>
          <a:chExt cx="0" cy="0"/>
        </a:xfrm>
      </p:grpSpPr>
      <p:sp>
        <p:nvSpPr>
          <p:cNvPr id="115" name="Google Shape;115;p16"/>
          <p:cNvSpPr txBox="1"/>
          <p:nvPr>
            <p:ph type="title"/>
          </p:nvPr>
        </p:nvSpPr>
        <p:spPr>
          <a:xfrm>
            <a:off x="729450" y="1322450"/>
            <a:ext cx="28599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Outline</a:t>
            </a:r>
            <a:endParaRPr/>
          </a:p>
        </p:txBody>
      </p:sp>
      <p:sp>
        <p:nvSpPr>
          <p:cNvPr id="116" name="Google Shape;116;p16"/>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u="sng">
                <a:solidFill>
                  <a:schemeClr val="lt1"/>
                </a:solidFill>
              </a:rPr>
              <a:t>Project Summary</a:t>
            </a:r>
            <a:endParaRPr sz="1600" u="sng">
              <a:solidFill>
                <a:srgbClr val="FFFFFF"/>
              </a:solidFill>
            </a:endParaRPr>
          </a:p>
          <a:p>
            <a:pPr indent="0" lvl="0" marL="0" rtl="0" algn="l">
              <a:lnSpc>
                <a:spcPct val="115000"/>
              </a:lnSpc>
              <a:spcBef>
                <a:spcPts val="1200"/>
              </a:spcBef>
              <a:spcAft>
                <a:spcPts val="0"/>
              </a:spcAft>
              <a:buNone/>
            </a:pPr>
            <a:r>
              <a:rPr lang="en" sz="1600" u="sng">
                <a:solidFill>
                  <a:srgbClr val="FFFFFF"/>
                </a:solidFill>
              </a:rPr>
              <a:t>Objective</a:t>
            </a:r>
            <a:endParaRPr sz="1600" u="sng">
              <a:solidFill>
                <a:srgbClr val="FFFFFF"/>
              </a:solidFill>
            </a:endParaRPr>
          </a:p>
          <a:p>
            <a:pPr indent="0" lvl="0" marL="0" rtl="0" algn="l">
              <a:lnSpc>
                <a:spcPct val="115000"/>
              </a:lnSpc>
              <a:spcBef>
                <a:spcPts val="1200"/>
              </a:spcBef>
              <a:spcAft>
                <a:spcPts val="0"/>
              </a:spcAft>
              <a:buNone/>
            </a:pPr>
            <a:r>
              <a:rPr lang="en" sz="1600" u="sng">
                <a:solidFill>
                  <a:srgbClr val="FFFFFF"/>
                </a:solidFill>
              </a:rPr>
              <a:t>Problem Statement</a:t>
            </a:r>
            <a:endParaRPr sz="1600" u="sng">
              <a:solidFill>
                <a:srgbClr val="FFFFFF"/>
              </a:solidFill>
            </a:endParaRPr>
          </a:p>
          <a:p>
            <a:pPr indent="0" lvl="0" marL="0" rtl="0" algn="l">
              <a:lnSpc>
                <a:spcPct val="115000"/>
              </a:lnSpc>
              <a:spcBef>
                <a:spcPts val="1200"/>
              </a:spcBef>
              <a:spcAft>
                <a:spcPts val="0"/>
              </a:spcAft>
              <a:buNone/>
            </a:pPr>
            <a:r>
              <a:rPr lang="en" sz="1600" u="sng">
                <a:solidFill>
                  <a:srgbClr val="FFFFFF"/>
                </a:solidFill>
              </a:rPr>
              <a:t>Visualization and insight</a:t>
            </a:r>
            <a:endParaRPr sz="1600" u="sng">
              <a:solidFill>
                <a:srgbClr val="FFFFFF"/>
              </a:solidFill>
            </a:endParaRPr>
          </a:p>
          <a:p>
            <a:pPr indent="0" lvl="0" marL="0" rtl="0" algn="l">
              <a:lnSpc>
                <a:spcPct val="115000"/>
              </a:lnSpc>
              <a:spcBef>
                <a:spcPts val="1200"/>
              </a:spcBef>
              <a:spcAft>
                <a:spcPts val="0"/>
              </a:spcAft>
              <a:buNone/>
            </a:pPr>
            <a:r>
              <a:rPr lang="en" sz="1600" u="sng">
                <a:solidFill>
                  <a:srgbClr val="FFFFFF"/>
                </a:solidFill>
              </a:rPr>
              <a:t>Solution to Business Objective</a:t>
            </a:r>
            <a:endParaRPr sz="1600" u="sng">
              <a:solidFill>
                <a:srgbClr val="FFFFFF"/>
              </a:solidFill>
            </a:endParaRPr>
          </a:p>
          <a:p>
            <a:pPr indent="0" lvl="0" marL="0" rtl="0" algn="l">
              <a:lnSpc>
                <a:spcPct val="115000"/>
              </a:lnSpc>
              <a:spcBef>
                <a:spcPts val="1200"/>
              </a:spcBef>
              <a:spcAft>
                <a:spcPts val="0"/>
              </a:spcAft>
              <a:buNone/>
            </a:pPr>
            <a:r>
              <a:rPr lang="en" sz="1600" u="sng">
                <a:solidFill>
                  <a:srgbClr val="FFFFFF"/>
                </a:solidFill>
              </a:rPr>
              <a:t>Conclusion</a:t>
            </a:r>
            <a:endParaRPr sz="1600" u="sng">
              <a:solidFill>
                <a:srgbClr val="FFFFFF"/>
              </a:solidFill>
            </a:endParaRPr>
          </a:p>
          <a:p>
            <a:pPr indent="0" lvl="0" marL="0" rtl="0" algn="l">
              <a:spcBef>
                <a:spcPts val="1200"/>
              </a:spcBef>
              <a:spcAft>
                <a:spcPts val="1200"/>
              </a:spcAft>
              <a:buNone/>
            </a:pPr>
            <a:r>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44" name="Google Shape;244;p34"/>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Sentiment Analysis for Categories</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45" name="Google Shape;245;p34"/>
          <p:cNvSpPr txBox="1"/>
          <p:nvPr>
            <p:ph idx="1" type="subTitle"/>
          </p:nvPr>
        </p:nvSpPr>
        <p:spPr>
          <a:xfrm>
            <a:off x="1092750" y="1706300"/>
            <a:ext cx="3300900" cy="19443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457200" marR="38100" rtl="0" algn="l">
              <a:lnSpc>
                <a:spcPct val="115000"/>
              </a:lnSpc>
              <a:spcBef>
                <a:spcPts val="600"/>
              </a:spcBef>
              <a:spcAft>
                <a:spcPts val="0"/>
              </a:spcAft>
              <a:buNone/>
            </a:pPr>
            <a:r>
              <a:rPr b="1" lang="en" sz="4400">
                <a:solidFill>
                  <a:srgbClr val="212121"/>
                </a:solidFill>
                <a:latin typeface="Roboto"/>
                <a:ea typeface="Roboto"/>
                <a:cs typeface="Roboto"/>
                <a:sym typeface="Roboto"/>
              </a:rPr>
              <a:t>Positive Sentiment Categories: Game, Health&amp;Fitness, Education this Categories have more positive sentiment and have less negative sentiment.</a:t>
            </a:r>
            <a:endParaRPr b="1" sz="4400">
              <a:solidFill>
                <a:srgbClr val="212121"/>
              </a:solidFill>
              <a:latin typeface="Roboto"/>
              <a:ea typeface="Roboto"/>
              <a:cs typeface="Roboto"/>
              <a:sym typeface="Roboto"/>
            </a:endParaRPr>
          </a:p>
          <a:p>
            <a:pPr indent="0" lvl="0" marL="457200" marR="38100" rtl="0" algn="l">
              <a:lnSpc>
                <a:spcPct val="115000"/>
              </a:lnSpc>
              <a:spcBef>
                <a:spcPts val="600"/>
              </a:spcBef>
              <a:spcAft>
                <a:spcPts val="0"/>
              </a:spcAft>
              <a:buNone/>
            </a:pPr>
            <a:r>
              <a:rPr b="1" lang="en" sz="4400">
                <a:solidFill>
                  <a:srgbClr val="212121"/>
                </a:solidFill>
                <a:latin typeface="Roboto"/>
                <a:ea typeface="Roboto"/>
                <a:cs typeface="Roboto"/>
                <a:sym typeface="Roboto"/>
              </a:rPr>
              <a:t>Negative Sentiment Categories: Beauty, Video_playes,Lifestyle, News and </a:t>
            </a:r>
            <a:r>
              <a:rPr b="1" lang="en" sz="4400">
                <a:solidFill>
                  <a:srgbClr val="212121"/>
                </a:solidFill>
                <a:latin typeface="Roboto"/>
                <a:ea typeface="Roboto"/>
                <a:cs typeface="Roboto"/>
                <a:sym typeface="Roboto"/>
              </a:rPr>
              <a:t>Magazine</a:t>
            </a:r>
            <a:r>
              <a:rPr b="1" lang="en" sz="4400">
                <a:solidFill>
                  <a:srgbClr val="212121"/>
                </a:solidFill>
                <a:latin typeface="Roboto"/>
                <a:ea typeface="Roboto"/>
                <a:cs typeface="Roboto"/>
                <a:sym typeface="Roboto"/>
              </a:rPr>
              <a:t> have more negative sentiment </a:t>
            </a:r>
            <a:r>
              <a:rPr b="1" lang="en" sz="4400">
                <a:solidFill>
                  <a:srgbClr val="212121"/>
                </a:solidFill>
                <a:latin typeface="Roboto"/>
                <a:ea typeface="Roboto"/>
                <a:cs typeface="Roboto"/>
                <a:sym typeface="Roboto"/>
              </a:rPr>
              <a:t>compared</a:t>
            </a:r>
            <a:r>
              <a:rPr b="1" lang="en" sz="4400">
                <a:solidFill>
                  <a:srgbClr val="212121"/>
                </a:solidFill>
                <a:latin typeface="Roboto"/>
                <a:ea typeface="Roboto"/>
                <a:cs typeface="Roboto"/>
                <a:sym typeface="Roboto"/>
              </a:rPr>
              <a:t> to others</a:t>
            </a:r>
            <a:endParaRPr b="1" sz="4400">
              <a:solidFill>
                <a:srgbClr val="212121"/>
              </a:solidFill>
              <a:latin typeface="Roboto"/>
              <a:ea typeface="Roboto"/>
              <a:cs typeface="Roboto"/>
              <a:sym typeface="Roboto"/>
            </a:endParaRPr>
          </a:p>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246" name="Google Shape;246;p34"/>
          <p:cNvPicPr preferRelativeResize="0"/>
          <p:nvPr/>
        </p:nvPicPr>
        <p:blipFill>
          <a:blip r:embed="rId3">
            <a:alphaModFix/>
          </a:blip>
          <a:stretch>
            <a:fillRect/>
          </a:stretch>
        </p:blipFill>
        <p:spPr>
          <a:xfrm>
            <a:off x="4572011" y="0"/>
            <a:ext cx="4572001" cy="51435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5"/>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52" name="Google Shape;252;p35"/>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Sentiment Analysis for Type(Free and Paid)</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53" name="Google Shape;253;p35"/>
          <p:cNvSpPr txBox="1"/>
          <p:nvPr>
            <p:ph idx="1" type="subTitle"/>
          </p:nvPr>
        </p:nvSpPr>
        <p:spPr>
          <a:xfrm>
            <a:off x="893850" y="1802450"/>
            <a:ext cx="3300900" cy="1636800"/>
          </a:xfrm>
          <a:prstGeom prst="rect">
            <a:avLst/>
          </a:prstGeom>
        </p:spPr>
        <p:txBody>
          <a:bodyPr anchorCtr="0" anchor="t" bIns="91425" lIns="91425" spcFirstLastPara="1" rIns="91425" wrap="square" tIns="91425">
            <a:normAutofit lnSpcReduction="10000"/>
          </a:bodyPr>
          <a:lstStyle/>
          <a:p>
            <a:pPr indent="0" lvl="0" marL="457200" rtl="0" algn="l">
              <a:lnSpc>
                <a:spcPct val="115000"/>
              </a:lnSpc>
              <a:spcBef>
                <a:spcPts val="600"/>
              </a:spcBef>
              <a:spcAft>
                <a:spcPts val="0"/>
              </a:spcAft>
              <a:buNone/>
            </a:pPr>
            <a:r>
              <a:t/>
            </a:r>
            <a:endParaRPr b="1" sz="11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For Free type negative sentiment is more as compared to paid type.</a:t>
            </a:r>
            <a:endParaRPr b="1" sz="11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Also, for Free neutral sentiment is more as compared to paid type.</a:t>
            </a:r>
            <a:endParaRPr b="1" sz="11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500"/>
              </a:spcAft>
              <a:buNone/>
            </a:pPr>
            <a:r>
              <a:rPr b="1" lang="en" sz="1100">
                <a:solidFill>
                  <a:srgbClr val="212121"/>
                </a:solidFill>
                <a:highlight>
                  <a:schemeClr val="lt2"/>
                </a:highlight>
                <a:latin typeface="Roboto"/>
                <a:ea typeface="Roboto"/>
                <a:cs typeface="Roboto"/>
                <a:sym typeface="Roboto"/>
              </a:rPr>
              <a:t>Positive sentiment is having more density for free type rather that paid type</a:t>
            </a:r>
            <a:endParaRPr sz="1100">
              <a:highlight>
                <a:schemeClr val="lt2"/>
              </a:highlight>
            </a:endParaRPr>
          </a:p>
        </p:txBody>
      </p:sp>
      <p:pic>
        <p:nvPicPr>
          <p:cNvPr id="254" name="Google Shape;254;p35"/>
          <p:cNvPicPr preferRelativeResize="0"/>
          <p:nvPr/>
        </p:nvPicPr>
        <p:blipFill>
          <a:blip r:embed="rId3">
            <a:alphaModFix/>
          </a:blip>
          <a:stretch>
            <a:fillRect/>
          </a:stretch>
        </p:blipFill>
        <p:spPr>
          <a:xfrm>
            <a:off x="4571999" y="830150"/>
            <a:ext cx="4566226" cy="3581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ctrTitle"/>
          </p:nvPr>
        </p:nvSpPr>
        <p:spPr>
          <a:xfrm>
            <a:off x="107075" y="0"/>
            <a:ext cx="4809600" cy="487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rgbClr val="FFFFFF"/>
                </a:highlight>
                <a:latin typeface="Roboto"/>
                <a:ea typeface="Roboto"/>
                <a:cs typeface="Roboto"/>
                <a:sym typeface="Roboto"/>
              </a:rPr>
              <a:t>Sentiment Analysis for Content Rating</a:t>
            </a:r>
            <a:endParaRPr sz="175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950">
              <a:solidFill>
                <a:srgbClr val="212121"/>
              </a:solidFill>
              <a:highlight>
                <a:srgbClr val="FFFFFF"/>
              </a:highlight>
              <a:latin typeface="Roboto"/>
              <a:ea typeface="Roboto"/>
              <a:cs typeface="Roboto"/>
              <a:sym typeface="Roboto"/>
            </a:endParaRPr>
          </a:p>
          <a:p>
            <a:pPr indent="0" lvl="0" marL="0" rtl="0" algn="l">
              <a:spcBef>
                <a:spcPts val="900"/>
              </a:spcBef>
              <a:spcAft>
                <a:spcPts val="0"/>
              </a:spcAft>
              <a:buNone/>
            </a:pPr>
            <a:r>
              <a:t/>
            </a:r>
            <a:endParaRPr sz="4200"/>
          </a:p>
        </p:txBody>
      </p:sp>
      <p:sp>
        <p:nvSpPr>
          <p:cNvPr id="260" name="Google Shape;260;p36"/>
          <p:cNvSpPr txBox="1"/>
          <p:nvPr/>
        </p:nvSpPr>
        <p:spPr>
          <a:xfrm>
            <a:off x="1430175" y="612675"/>
            <a:ext cx="7494000" cy="1700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Almost for every Content Rating </a:t>
            </a:r>
            <a:r>
              <a:rPr b="1" lang="en" sz="1200">
                <a:solidFill>
                  <a:srgbClr val="212121"/>
                </a:solidFill>
                <a:highlight>
                  <a:schemeClr val="lt2"/>
                </a:highlight>
                <a:latin typeface="Roboto"/>
                <a:ea typeface="Roboto"/>
                <a:cs typeface="Roboto"/>
                <a:sym typeface="Roboto"/>
              </a:rPr>
              <a:t>sufficient</a:t>
            </a:r>
            <a:r>
              <a:rPr b="1" lang="en" sz="1200">
                <a:solidFill>
                  <a:srgbClr val="212121"/>
                </a:solidFill>
                <a:highlight>
                  <a:schemeClr val="lt2"/>
                </a:highlight>
                <a:latin typeface="Roboto"/>
                <a:ea typeface="Roboto"/>
                <a:cs typeface="Roboto"/>
                <a:sym typeface="Roboto"/>
              </a:rPr>
              <a:t> negative sentiment</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For 'Everyone' have more positive sentiment as </a:t>
            </a:r>
            <a:r>
              <a:rPr b="1" lang="en" sz="1200">
                <a:solidFill>
                  <a:srgbClr val="212121"/>
                </a:solidFill>
                <a:highlight>
                  <a:schemeClr val="lt2"/>
                </a:highlight>
                <a:latin typeface="Roboto"/>
                <a:ea typeface="Roboto"/>
                <a:cs typeface="Roboto"/>
                <a:sym typeface="Roboto"/>
              </a:rPr>
              <a:t>compared</a:t>
            </a:r>
            <a:r>
              <a:rPr b="1" lang="en" sz="1200">
                <a:solidFill>
                  <a:srgbClr val="212121"/>
                </a:solidFill>
                <a:highlight>
                  <a:schemeClr val="lt2"/>
                </a:highlight>
                <a:latin typeface="Roboto"/>
                <a:ea typeface="Roboto"/>
                <a:cs typeface="Roboto"/>
                <a:sym typeface="Roboto"/>
              </a:rPr>
              <a:t> to others.</a:t>
            </a:r>
            <a:endParaRPr b="1" sz="12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0" rtl="0" algn="l">
              <a:spcBef>
                <a:spcPts val="500"/>
              </a:spcBef>
              <a:spcAft>
                <a:spcPts val="0"/>
              </a:spcAft>
              <a:buNone/>
            </a:pPr>
            <a:r>
              <a:t/>
            </a:r>
            <a:endParaRPr>
              <a:latin typeface="Lato"/>
              <a:ea typeface="Lato"/>
              <a:cs typeface="Lato"/>
              <a:sym typeface="Lato"/>
            </a:endParaRPr>
          </a:p>
        </p:txBody>
      </p:sp>
      <p:pic>
        <p:nvPicPr>
          <p:cNvPr id="261" name="Google Shape;261;p36"/>
          <p:cNvPicPr preferRelativeResize="0"/>
          <p:nvPr/>
        </p:nvPicPr>
        <p:blipFill>
          <a:blip r:embed="rId3">
            <a:alphaModFix/>
          </a:blip>
          <a:stretch>
            <a:fillRect/>
          </a:stretch>
        </p:blipFill>
        <p:spPr>
          <a:xfrm>
            <a:off x="0" y="1582629"/>
            <a:ext cx="9143998" cy="3530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67" name="Google Shape;267;p37"/>
          <p:cNvSpPr txBox="1"/>
          <p:nvPr>
            <p:ph type="title"/>
          </p:nvPr>
        </p:nvSpPr>
        <p:spPr>
          <a:xfrm>
            <a:off x="358500" y="1268625"/>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Correlation Heatmap for </a:t>
            </a:r>
            <a:r>
              <a:rPr lang="en" sz="1750">
                <a:solidFill>
                  <a:srgbClr val="212121"/>
                </a:solidFill>
                <a:highlight>
                  <a:schemeClr val="lt2"/>
                </a:highlight>
                <a:latin typeface="Roboto"/>
                <a:ea typeface="Roboto"/>
                <a:cs typeface="Roboto"/>
                <a:sym typeface="Roboto"/>
              </a:rPr>
              <a:t>play store</a:t>
            </a:r>
            <a:r>
              <a:rPr lang="en" sz="1750">
                <a:solidFill>
                  <a:srgbClr val="212121"/>
                </a:solidFill>
                <a:highlight>
                  <a:schemeClr val="lt2"/>
                </a:highlight>
                <a:latin typeface="Roboto"/>
                <a:ea typeface="Roboto"/>
                <a:cs typeface="Roboto"/>
                <a:sym typeface="Roboto"/>
              </a:rPr>
              <a:t> Dataset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68" name="Google Shape;268;p37"/>
          <p:cNvSpPr txBox="1"/>
          <p:nvPr>
            <p:ph idx="1" type="subTitle"/>
          </p:nvPr>
        </p:nvSpPr>
        <p:spPr>
          <a:xfrm>
            <a:off x="810100" y="1865250"/>
            <a:ext cx="3300900" cy="1636800"/>
          </a:xfrm>
          <a:prstGeom prst="rect">
            <a:avLst/>
          </a:prstGeom>
        </p:spPr>
        <p:txBody>
          <a:bodyPr anchorCtr="0" anchor="t" bIns="91425" lIns="91425" spcFirstLastPara="1" rIns="91425" wrap="square" tIns="91425">
            <a:normAutofit fontScale="92500"/>
          </a:bodyPr>
          <a:lstStyle/>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Positive Correlation between Reviews and Installs</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No Strong Correlation with Rating</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Price and Reviews are Weakly Correlated.</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500"/>
              </a:spcAft>
              <a:buNone/>
            </a:pPr>
            <a:r>
              <a:t/>
            </a:r>
            <a:endParaRPr b="1" sz="1100">
              <a:solidFill>
                <a:srgbClr val="212121"/>
              </a:solidFill>
              <a:highlight>
                <a:schemeClr val="lt2"/>
              </a:highlight>
              <a:latin typeface="Roboto"/>
              <a:ea typeface="Roboto"/>
              <a:cs typeface="Roboto"/>
              <a:sym typeface="Roboto"/>
            </a:endParaRPr>
          </a:p>
        </p:txBody>
      </p:sp>
      <p:pic>
        <p:nvPicPr>
          <p:cNvPr id="269" name="Google Shape;269;p37"/>
          <p:cNvPicPr preferRelativeResize="0"/>
          <p:nvPr/>
        </p:nvPicPr>
        <p:blipFill>
          <a:blip r:embed="rId3">
            <a:alphaModFix/>
          </a:blip>
          <a:stretch>
            <a:fillRect/>
          </a:stretch>
        </p:blipFill>
        <p:spPr>
          <a:xfrm>
            <a:off x="4230775" y="0"/>
            <a:ext cx="4913225"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8"/>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75" name="Google Shape;275;p38"/>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Correlation Heatmap for play store Dataset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76" name="Google Shape;276;p38"/>
          <p:cNvSpPr txBox="1"/>
          <p:nvPr>
            <p:ph idx="1" type="subTitle"/>
          </p:nvPr>
        </p:nvSpPr>
        <p:spPr>
          <a:xfrm>
            <a:off x="831025" y="2001325"/>
            <a:ext cx="3300900" cy="1636800"/>
          </a:xfrm>
          <a:prstGeom prst="rect">
            <a:avLst/>
          </a:prstGeom>
        </p:spPr>
        <p:txBody>
          <a:bodyPr anchorCtr="0" anchor="t" bIns="91425" lIns="91425" spcFirstLastPara="1" rIns="91425" wrap="square" tIns="91425">
            <a:normAutofit fontScale="92500" lnSpcReduction="10000"/>
          </a:bodyPr>
          <a:lstStyle/>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Strong Positive Correlations for Reviews and Installs, Sentiment_Polarity and Sentiment_Subjectivity.</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1200">
                <a:solidFill>
                  <a:srgbClr val="212121"/>
                </a:solidFill>
                <a:highlight>
                  <a:schemeClr val="lt2"/>
                </a:highlight>
                <a:latin typeface="Roboto"/>
                <a:ea typeface="Roboto"/>
                <a:cs typeface="Roboto"/>
                <a:sym typeface="Roboto"/>
              </a:rPr>
              <a:t>Strong Negative Correlations for Price and Rating</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500"/>
              </a:spcAft>
              <a:buNone/>
            </a:pPr>
            <a:r>
              <a:t/>
            </a:r>
            <a:endParaRPr b="1" sz="1100">
              <a:solidFill>
                <a:srgbClr val="212121"/>
              </a:solidFill>
              <a:highlight>
                <a:schemeClr val="lt2"/>
              </a:highlight>
              <a:latin typeface="Roboto"/>
              <a:ea typeface="Roboto"/>
              <a:cs typeface="Roboto"/>
              <a:sym typeface="Roboto"/>
            </a:endParaRPr>
          </a:p>
        </p:txBody>
      </p:sp>
      <p:pic>
        <p:nvPicPr>
          <p:cNvPr id="277" name="Google Shape;277;p38"/>
          <p:cNvPicPr preferRelativeResize="0"/>
          <p:nvPr/>
        </p:nvPicPr>
        <p:blipFill>
          <a:blip r:embed="rId3">
            <a:alphaModFix/>
          </a:blip>
          <a:stretch>
            <a:fillRect/>
          </a:stretch>
        </p:blipFill>
        <p:spPr>
          <a:xfrm>
            <a:off x="4251700" y="0"/>
            <a:ext cx="4892301"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283" name="Google Shape;283;p39"/>
          <p:cNvSpPr txBox="1"/>
          <p:nvPr>
            <p:ph type="title"/>
          </p:nvPr>
        </p:nvSpPr>
        <p:spPr>
          <a:xfrm>
            <a:off x="546925" y="1268625"/>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Pair Plot for </a:t>
            </a:r>
            <a:r>
              <a:rPr lang="en" sz="1750">
                <a:solidFill>
                  <a:srgbClr val="212121"/>
                </a:solidFill>
                <a:highlight>
                  <a:schemeClr val="lt2"/>
                </a:highlight>
                <a:latin typeface="Roboto"/>
                <a:ea typeface="Roboto"/>
                <a:cs typeface="Roboto"/>
                <a:sym typeface="Roboto"/>
              </a:rPr>
              <a:t>play store</a:t>
            </a:r>
            <a:r>
              <a:rPr lang="en" sz="1750">
                <a:solidFill>
                  <a:srgbClr val="212121"/>
                </a:solidFill>
                <a:highlight>
                  <a:schemeClr val="lt2"/>
                </a:highlight>
                <a:latin typeface="Roboto"/>
                <a:ea typeface="Roboto"/>
                <a:cs typeface="Roboto"/>
                <a:sym typeface="Roboto"/>
              </a:rPr>
              <a:t> dataset</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rgbClr val="FFFFFF"/>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lnSpc>
                <a:spcPct val="115000"/>
              </a:lnSpc>
              <a:spcBef>
                <a:spcPts val="900"/>
              </a:spcBef>
              <a:spcAft>
                <a:spcPts val="0"/>
              </a:spcAft>
              <a:buNone/>
            </a:pPr>
            <a:r>
              <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284" name="Google Shape;284;p39"/>
          <p:cNvSpPr txBox="1"/>
          <p:nvPr>
            <p:ph idx="1" type="subTitle"/>
          </p:nvPr>
        </p:nvSpPr>
        <p:spPr>
          <a:xfrm>
            <a:off x="810100" y="1865250"/>
            <a:ext cx="3300900" cy="16368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15000"/>
              </a:lnSpc>
              <a:spcBef>
                <a:spcPts val="600"/>
              </a:spcBef>
              <a:spcAft>
                <a:spcPts val="0"/>
              </a:spcAft>
              <a:buNone/>
            </a:pPr>
            <a:r>
              <a:rPr b="1" lang="en" sz="4407">
                <a:solidFill>
                  <a:srgbClr val="212121"/>
                </a:solidFill>
                <a:highlight>
                  <a:schemeClr val="lt2"/>
                </a:highlight>
                <a:latin typeface="Roboto"/>
                <a:ea typeface="Roboto"/>
                <a:cs typeface="Roboto"/>
                <a:sym typeface="Roboto"/>
              </a:rPr>
              <a:t>Rating vs Reviews: High rating app have more reviews.</a:t>
            </a:r>
            <a:endParaRPr b="1" sz="4407">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4407">
                <a:solidFill>
                  <a:srgbClr val="212121"/>
                </a:solidFill>
                <a:highlight>
                  <a:schemeClr val="lt2"/>
                </a:highlight>
                <a:latin typeface="Roboto"/>
                <a:ea typeface="Roboto"/>
                <a:cs typeface="Roboto"/>
                <a:sym typeface="Roboto"/>
              </a:rPr>
              <a:t>Rating vs Installs:High rating app have more Installs.</a:t>
            </a:r>
            <a:endParaRPr b="1" sz="4407">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4407">
                <a:solidFill>
                  <a:srgbClr val="212121"/>
                </a:solidFill>
                <a:highlight>
                  <a:schemeClr val="lt2"/>
                </a:highlight>
                <a:latin typeface="Roboto"/>
                <a:ea typeface="Roboto"/>
                <a:cs typeface="Roboto"/>
                <a:sym typeface="Roboto"/>
              </a:rPr>
              <a:t>Rating vs Price: High rating app have high price</a:t>
            </a:r>
            <a:endParaRPr b="1" sz="4407">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4407">
                <a:solidFill>
                  <a:srgbClr val="212121"/>
                </a:solidFill>
                <a:highlight>
                  <a:schemeClr val="lt2"/>
                </a:highlight>
                <a:latin typeface="Roboto"/>
                <a:ea typeface="Roboto"/>
                <a:cs typeface="Roboto"/>
                <a:sym typeface="Roboto"/>
              </a:rPr>
              <a:t>Reviews vs Price: More reviews for </a:t>
            </a:r>
            <a:r>
              <a:rPr b="1" lang="en" sz="4407">
                <a:solidFill>
                  <a:srgbClr val="212121"/>
                </a:solidFill>
                <a:highlight>
                  <a:schemeClr val="lt2"/>
                </a:highlight>
                <a:latin typeface="Roboto"/>
                <a:ea typeface="Roboto"/>
                <a:cs typeface="Roboto"/>
                <a:sym typeface="Roboto"/>
              </a:rPr>
              <a:t>highly</a:t>
            </a:r>
            <a:r>
              <a:rPr b="1" lang="en" sz="4407">
                <a:solidFill>
                  <a:srgbClr val="212121"/>
                </a:solidFill>
                <a:highlight>
                  <a:schemeClr val="lt2"/>
                </a:highlight>
                <a:latin typeface="Roboto"/>
                <a:ea typeface="Roboto"/>
                <a:cs typeface="Roboto"/>
                <a:sym typeface="Roboto"/>
              </a:rPr>
              <a:t> paid app</a:t>
            </a:r>
            <a:endParaRPr b="1" sz="4407">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rPr b="1" lang="en" sz="4407">
                <a:solidFill>
                  <a:srgbClr val="212121"/>
                </a:solidFill>
                <a:highlight>
                  <a:schemeClr val="lt2"/>
                </a:highlight>
                <a:latin typeface="Roboto"/>
                <a:ea typeface="Roboto"/>
                <a:cs typeface="Roboto"/>
                <a:sym typeface="Roboto"/>
              </a:rPr>
              <a:t>Reviews vs Installs: High reviews app have More number of installs.</a:t>
            </a:r>
            <a:endParaRPr b="1" sz="4407">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0"/>
              </a:spcAft>
              <a:buNone/>
            </a:pPr>
            <a:r>
              <a:t/>
            </a:r>
            <a:endParaRPr b="1" sz="1200">
              <a:solidFill>
                <a:srgbClr val="212121"/>
              </a:solidFill>
              <a:highlight>
                <a:schemeClr val="lt2"/>
              </a:highlight>
              <a:latin typeface="Roboto"/>
              <a:ea typeface="Roboto"/>
              <a:cs typeface="Roboto"/>
              <a:sym typeface="Roboto"/>
            </a:endParaRPr>
          </a:p>
          <a:p>
            <a:pPr indent="0" lvl="0" marL="457200" rtl="0" algn="l">
              <a:lnSpc>
                <a:spcPct val="115000"/>
              </a:lnSpc>
              <a:spcBef>
                <a:spcPts val="600"/>
              </a:spcBef>
              <a:spcAft>
                <a:spcPts val="500"/>
              </a:spcAft>
              <a:buNone/>
            </a:pPr>
            <a:r>
              <a:t/>
            </a:r>
            <a:endParaRPr b="1" sz="1100">
              <a:solidFill>
                <a:srgbClr val="212121"/>
              </a:solidFill>
              <a:highlight>
                <a:schemeClr val="lt2"/>
              </a:highlight>
              <a:latin typeface="Roboto"/>
              <a:ea typeface="Roboto"/>
              <a:cs typeface="Roboto"/>
              <a:sym typeface="Roboto"/>
            </a:endParaRPr>
          </a:p>
        </p:txBody>
      </p:sp>
      <p:pic>
        <p:nvPicPr>
          <p:cNvPr id="285" name="Google Shape;285;p39"/>
          <p:cNvPicPr preferRelativeResize="0"/>
          <p:nvPr/>
        </p:nvPicPr>
        <p:blipFill>
          <a:blip r:embed="rId3">
            <a:alphaModFix/>
          </a:blip>
          <a:stretch>
            <a:fillRect/>
          </a:stretch>
        </p:blipFill>
        <p:spPr>
          <a:xfrm>
            <a:off x="4408725" y="0"/>
            <a:ext cx="4735275"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9" name="Shape 289"/>
        <p:cNvGrpSpPr/>
        <p:nvPr/>
      </p:nvGrpSpPr>
      <p:grpSpPr>
        <a:xfrm>
          <a:off x="0" y="0"/>
          <a:ext cx="0" cy="0"/>
          <a:chOff x="0" y="0"/>
          <a:chExt cx="0" cy="0"/>
        </a:xfrm>
      </p:grpSpPr>
      <p:sp>
        <p:nvSpPr>
          <p:cNvPr id="290" name="Google Shape;290;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lnSpc>
                <a:spcPct val="115000"/>
              </a:lnSpc>
              <a:spcBef>
                <a:spcPts val="900"/>
              </a:spcBef>
              <a:spcAft>
                <a:spcPts val="0"/>
              </a:spcAft>
              <a:buNone/>
            </a:pPr>
            <a:r>
              <a:rPr lang="en">
                <a:highlight>
                  <a:schemeClr val="dk1"/>
                </a:highlight>
                <a:latin typeface="Roboto"/>
                <a:ea typeface="Roboto"/>
                <a:cs typeface="Roboto"/>
                <a:sym typeface="Roboto"/>
              </a:rPr>
              <a:t>Solution to Business Objective</a:t>
            </a:r>
            <a:endParaRPr>
              <a:highlight>
                <a:schemeClr val="dk1"/>
              </a:highlight>
              <a:latin typeface="Roboto"/>
              <a:ea typeface="Roboto"/>
              <a:cs typeface="Roboto"/>
              <a:sym typeface="Roboto"/>
            </a:endParaRPr>
          </a:p>
          <a:p>
            <a:pPr indent="0" lvl="0" marL="0" rtl="0" algn="l">
              <a:spcBef>
                <a:spcPts val="900"/>
              </a:spcBef>
              <a:spcAft>
                <a:spcPts val="0"/>
              </a:spcAft>
              <a:buNone/>
            </a:pPr>
            <a:r>
              <a:t/>
            </a:r>
            <a:endParaRPr/>
          </a:p>
        </p:txBody>
      </p:sp>
      <p:sp>
        <p:nvSpPr>
          <p:cNvPr id="291" name="Google Shape;291;p40"/>
          <p:cNvSpPr txBox="1"/>
          <p:nvPr/>
        </p:nvSpPr>
        <p:spPr>
          <a:xfrm>
            <a:off x="1948800" y="1907100"/>
            <a:ext cx="7195200" cy="31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latin typeface="Lato"/>
              <a:ea typeface="Lato"/>
              <a:cs typeface="Lato"/>
              <a:sym typeface="Lato"/>
            </a:endParaRPr>
          </a:p>
          <a:p>
            <a:pPr indent="0" lvl="0" marL="76200" marR="38100" rtl="0" algn="l">
              <a:lnSpc>
                <a:spcPct val="160000"/>
              </a:lnSpc>
              <a:spcBef>
                <a:spcPts val="600"/>
              </a:spcBef>
              <a:spcAft>
                <a:spcPts val="0"/>
              </a:spcAft>
              <a:buNone/>
            </a:pPr>
            <a:r>
              <a:rPr b="1" lang="en" sz="1100">
                <a:solidFill>
                  <a:schemeClr val="lt1"/>
                </a:solidFill>
                <a:latin typeface="Roboto"/>
                <a:ea typeface="Roboto"/>
                <a:cs typeface="Roboto"/>
                <a:sym typeface="Roboto"/>
              </a:rPr>
              <a:t>With Respect to </a:t>
            </a:r>
            <a:r>
              <a:rPr b="1" lang="en" sz="1100">
                <a:solidFill>
                  <a:schemeClr val="lt1"/>
                </a:solidFill>
                <a:latin typeface="Roboto"/>
                <a:ea typeface="Roboto"/>
                <a:cs typeface="Roboto"/>
                <a:sym typeface="Roboto"/>
              </a:rPr>
              <a:t>mention</a:t>
            </a:r>
            <a:r>
              <a:rPr b="1" lang="en" sz="1100">
                <a:solidFill>
                  <a:schemeClr val="lt1"/>
                </a:solidFill>
                <a:latin typeface="Roboto"/>
                <a:ea typeface="Roboto"/>
                <a:cs typeface="Roboto"/>
                <a:sym typeface="Roboto"/>
              </a:rPr>
              <a:t> business objective at </a:t>
            </a:r>
            <a:r>
              <a:rPr b="1" lang="en" sz="1100">
                <a:solidFill>
                  <a:schemeClr val="lt1"/>
                </a:solidFill>
                <a:latin typeface="Roboto"/>
                <a:ea typeface="Roboto"/>
                <a:cs typeface="Roboto"/>
                <a:sym typeface="Roboto"/>
              </a:rPr>
              <a:t>beginning</a:t>
            </a:r>
            <a:r>
              <a:rPr b="1" lang="en" sz="1100">
                <a:solidFill>
                  <a:schemeClr val="lt1"/>
                </a:solidFill>
                <a:latin typeface="Roboto"/>
                <a:ea typeface="Roboto"/>
                <a:cs typeface="Roboto"/>
                <a:sym typeface="Roboto"/>
              </a:rPr>
              <a:t> of this report, Found for meaningful insights, which will be helpful to </a:t>
            </a:r>
            <a:r>
              <a:rPr b="1" lang="en" sz="1100">
                <a:solidFill>
                  <a:schemeClr val="lt1"/>
                </a:solidFill>
                <a:latin typeface="Roboto"/>
                <a:ea typeface="Roboto"/>
                <a:cs typeface="Roboto"/>
                <a:sym typeface="Roboto"/>
              </a:rPr>
              <a:t>client</a:t>
            </a:r>
            <a:r>
              <a:rPr b="1" lang="en" sz="1100">
                <a:solidFill>
                  <a:schemeClr val="lt1"/>
                </a:solidFill>
                <a:latin typeface="Roboto"/>
                <a:ea typeface="Roboto"/>
                <a:cs typeface="Roboto"/>
                <a:sym typeface="Roboto"/>
              </a:rPr>
              <a:t> for identifying further business Strategies</a:t>
            </a:r>
            <a:endParaRPr b="1" sz="1100">
              <a:solidFill>
                <a:schemeClr val="lt1"/>
              </a:solidFill>
              <a:latin typeface="Roboto"/>
              <a:ea typeface="Roboto"/>
              <a:cs typeface="Roboto"/>
              <a:sym typeface="Roboto"/>
            </a:endParaRPr>
          </a:p>
          <a:p>
            <a:pPr indent="0" lvl="0" marL="76200" marR="38100" rtl="0" algn="l">
              <a:lnSpc>
                <a:spcPct val="160000"/>
              </a:lnSpc>
              <a:spcBef>
                <a:spcPts val="600"/>
              </a:spcBef>
              <a:spcAft>
                <a:spcPts val="0"/>
              </a:spcAft>
              <a:buNone/>
            </a:pPr>
            <a:r>
              <a:rPr b="1" lang="en" sz="1100">
                <a:solidFill>
                  <a:schemeClr val="lt1"/>
                </a:solidFill>
                <a:latin typeface="Roboto"/>
                <a:ea typeface="Roboto"/>
                <a:cs typeface="Roboto"/>
                <a:sym typeface="Roboto"/>
              </a:rPr>
              <a:t>Insights as below :</a:t>
            </a:r>
            <a:endParaRPr b="1" sz="1100">
              <a:solidFill>
                <a:schemeClr val="lt1"/>
              </a:solidFill>
              <a:latin typeface="Roboto"/>
              <a:ea typeface="Roboto"/>
              <a:cs typeface="Roboto"/>
              <a:sym typeface="Roboto"/>
            </a:endParaRPr>
          </a:p>
          <a:p>
            <a:pPr indent="-298450" lvl="0" marL="533400" marR="38100" rtl="0" algn="l">
              <a:lnSpc>
                <a:spcPct val="115000"/>
              </a:lnSpc>
              <a:spcBef>
                <a:spcPts val="60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For Categories which have less number of application should be more highlighted for making change for current trend.</a:t>
            </a:r>
            <a:endParaRPr b="1" sz="1100">
              <a:solidFill>
                <a:schemeClr val="lt1"/>
              </a:solidFill>
              <a:latin typeface="Roboto"/>
              <a:ea typeface="Roboto"/>
              <a:cs typeface="Roboto"/>
              <a:sym typeface="Roboto"/>
            </a:endParaRPr>
          </a:p>
          <a:p>
            <a:pPr indent="-298450" lvl="0" marL="533400" marR="38100" rtl="0" algn="l">
              <a:lnSpc>
                <a:spcPct val="115000"/>
              </a:lnSpc>
              <a:spcBef>
                <a:spcPts val="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For Categories which have less number of installs should be more focused for making change for current trend.</a:t>
            </a:r>
            <a:endParaRPr b="1" sz="1100">
              <a:solidFill>
                <a:schemeClr val="lt1"/>
              </a:solidFill>
              <a:latin typeface="Roboto"/>
              <a:ea typeface="Roboto"/>
              <a:cs typeface="Roboto"/>
              <a:sym typeface="Roboto"/>
            </a:endParaRPr>
          </a:p>
          <a:p>
            <a:pPr indent="-298450" lvl="0" marL="533400" marR="38100" rtl="0" algn="l">
              <a:lnSpc>
                <a:spcPct val="115000"/>
              </a:lnSpc>
              <a:spcBef>
                <a:spcPts val="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Identity genre for less count of application with paid and free type and change for change for current trend.</a:t>
            </a:r>
            <a:endParaRPr b="1" sz="1100">
              <a:solidFill>
                <a:schemeClr val="lt1"/>
              </a:solidFill>
              <a:latin typeface="Roboto"/>
              <a:ea typeface="Roboto"/>
              <a:cs typeface="Roboto"/>
              <a:sym typeface="Roboto"/>
            </a:endParaRPr>
          </a:p>
          <a:p>
            <a:pPr indent="-298450" lvl="0" marL="533400" marR="38100" rtl="0" algn="l">
              <a:lnSpc>
                <a:spcPct val="115000"/>
              </a:lnSpc>
              <a:spcBef>
                <a:spcPts val="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Try for focusing rating of applications.</a:t>
            </a:r>
            <a:endParaRPr b="1" sz="1100">
              <a:solidFill>
                <a:schemeClr val="lt1"/>
              </a:solidFill>
              <a:latin typeface="Roboto"/>
              <a:ea typeface="Roboto"/>
              <a:cs typeface="Roboto"/>
              <a:sym typeface="Roboto"/>
            </a:endParaRPr>
          </a:p>
          <a:p>
            <a:pPr indent="-298450" lvl="0" marL="533400" marR="38100" rtl="0" algn="l">
              <a:lnSpc>
                <a:spcPct val="115000"/>
              </a:lnSpc>
              <a:spcBef>
                <a:spcPts val="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For Categories which have </a:t>
            </a:r>
            <a:r>
              <a:rPr b="1" lang="en" sz="1100">
                <a:solidFill>
                  <a:schemeClr val="lt1"/>
                </a:solidFill>
                <a:latin typeface="Roboto"/>
                <a:ea typeface="Roboto"/>
                <a:cs typeface="Roboto"/>
                <a:sym typeface="Roboto"/>
              </a:rPr>
              <a:t>low rating</a:t>
            </a:r>
            <a:r>
              <a:rPr b="1" lang="en" sz="1100">
                <a:solidFill>
                  <a:schemeClr val="lt1"/>
                </a:solidFill>
                <a:latin typeface="Roboto"/>
                <a:ea typeface="Roboto"/>
                <a:cs typeface="Roboto"/>
                <a:sym typeface="Roboto"/>
              </a:rPr>
              <a:t> should be more highlighted for making change for current trend.</a:t>
            </a:r>
            <a:endParaRPr b="1" sz="1100">
              <a:solidFill>
                <a:schemeClr val="lt1"/>
              </a:solidFill>
              <a:latin typeface="Roboto"/>
              <a:ea typeface="Roboto"/>
              <a:cs typeface="Roboto"/>
              <a:sym typeface="Roboto"/>
            </a:endParaRPr>
          </a:p>
          <a:p>
            <a:pPr indent="-298450" lvl="0" marL="533400" marR="38100" rtl="0" algn="l">
              <a:lnSpc>
                <a:spcPct val="115000"/>
              </a:lnSpc>
              <a:spcBef>
                <a:spcPts val="0"/>
              </a:spcBef>
              <a:spcAft>
                <a:spcPts val="0"/>
              </a:spcAft>
              <a:buClr>
                <a:schemeClr val="lt1"/>
              </a:buClr>
              <a:buSzPts val="1100"/>
              <a:buFont typeface="Roboto"/>
              <a:buChar char="●"/>
            </a:pPr>
            <a:r>
              <a:rPr b="1" lang="en" sz="1100">
                <a:solidFill>
                  <a:schemeClr val="lt1"/>
                </a:solidFill>
                <a:latin typeface="Roboto"/>
                <a:ea typeface="Roboto"/>
                <a:cs typeface="Roboto"/>
                <a:sym typeface="Roboto"/>
              </a:rPr>
              <a:t>Focus for negative and </a:t>
            </a:r>
            <a:r>
              <a:rPr b="1" lang="en" sz="1100">
                <a:solidFill>
                  <a:schemeClr val="lt1"/>
                </a:solidFill>
                <a:latin typeface="Roboto"/>
                <a:ea typeface="Roboto"/>
                <a:cs typeface="Roboto"/>
                <a:sym typeface="Roboto"/>
              </a:rPr>
              <a:t>neutral</a:t>
            </a:r>
            <a:r>
              <a:rPr b="1" lang="en" sz="1100">
                <a:solidFill>
                  <a:schemeClr val="lt1"/>
                </a:solidFill>
                <a:latin typeface="Roboto"/>
                <a:ea typeface="Roboto"/>
                <a:cs typeface="Roboto"/>
                <a:sym typeface="Roboto"/>
              </a:rPr>
              <a:t> sentiment of Categories, rating and type of application.</a:t>
            </a:r>
            <a:endParaRPr b="1" sz="1100">
              <a:solidFill>
                <a:schemeClr val="lt1"/>
              </a:solidFill>
              <a:latin typeface="Roboto"/>
              <a:ea typeface="Roboto"/>
              <a:cs typeface="Roboto"/>
              <a:sym typeface="Roboto"/>
            </a:endParaRPr>
          </a:p>
          <a:p>
            <a:pPr indent="0" lvl="0" marL="0" rtl="0" algn="l">
              <a:spcBef>
                <a:spcPts val="500"/>
              </a:spcBef>
              <a:spcAft>
                <a:spcPts val="0"/>
              </a:spcAft>
              <a:buNone/>
            </a:pPr>
            <a:r>
              <a:t/>
            </a:r>
            <a:endParaRPr sz="1100">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5" name="Shape 295"/>
        <p:cNvGrpSpPr/>
        <p:nvPr/>
      </p:nvGrpSpPr>
      <p:grpSpPr>
        <a:xfrm>
          <a:off x="0" y="0"/>
          <a:ext cx="0" cy="0"/>
          <a:chOff x="0" y="0"/>
          <a:chExt cx="0" cy="0"/>
        </a:xfrm>
      </p:grpSpPr>
      <p:sp>
        <p:nvSpPr>
          <p:cNvPr id="296" name="Google Shape;296;p41"/>
          <p:cNvSpPr txBox="1"/>
          <p:nvPr>
            <p:ph type="title"/>
          </p:nvPr>
        </p:nvSpPr>
        <p:spPr>
          <a:xfrm>
            <a:off x="0" y="0"/>
            <a:ext cx="2545500" cy="705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a:highlight>
                  <a:schemeClr val="dk1"/>
                </a:highlight>
                <a:latin typeface="Roboto"/>
                <a:ea typeface="Roboto"/>
                <a:cs typeface="Roboto"/>
                <a:sym typeface="Roboto"/>
              </a:rPr>
              <a:t>Conclusion</a:t>
            </a:r>
            <a:endParaRPr>
              <a:highlight>
                <a:schemeClr val="dk1"/>
              </a:highlight>
              <a:latin typeface="Roboto"/>
              <a:ea typeface="Roboto"/>
              <a:cs typeface="Roboto"/>
              <a:sym typeface="Roboto"/>
            </a:endParaRPr>
          </a:p>
          <a:p>
            <a:pPr indent="0" lvl="0" marL="0" rtl="0" algn="l">
              <a:spcBef>
                <a:spcPts val="900"/>
              </a:spcBef>
              <a:spcAft>
                <a:spcPts val="0"/>
              </a:spcAft>
              <a:buNone/>
            </a:pPr>
            <a:r>
              <a:t/>
            </a:r>
            <a:endParaRPr/>
          </a:p>
        </p:txBody>
      </p:sp>
      <p:sp>
        <p:nvSpPr>
          <p:cNvPr id="297" name="Google Shape;297;p41"/>
          <p:cNvSpPr txBox="1"/>
          <p:nvPr/>
        </p:nvSpPr>
        <p:spPr>
          <a:xfrm>
            <a:off x="1614000" y="705600"/>
            <a:ext cx="7530000" cy="4354200"/>
          </a:xfrm>
          <a:prstGeom prst="rect">
            <a:avLst/>
          </a:prstGeom>
          <a:noFill/>
          <a:ln>
            <a:noFill/>
          </a:ln>
        </p:spPr>
        <p:txBody>
          <a:bodyPr anchorCtr="0" anchor="t" bIns="91425" lIns="91425" spcFirstLastPara="1" rIns="91425" wrap="square" tIns="91425">
            <a:noAutofit/>
          </a:bodyPr>
          <a:lstStyle/>
          <a:p>
            <a:pPr indent="-307975" lvl="0" marL="457200" rtl="0" algn="l">
              <a:lnSpc>
                <a:spcPct val="115000"/>
              </a:lnSpc>
              <a:spcBef>
                <a:spcPts val="600"/>
              </a:spcBef>
              <a:spcAft>
                <a:spcPts val="0"/>
              </a:spcAft>
              <a:buClr>
                <a:schemeClr val="lt1"/>
              </a:buClr>
              <a:buSzPts val="1250"/>
              <a:buFont typeface="Roboto"/>
              <a:buAutoNum type="arabicPeriod"/>
            </a:pPr>
            <a:r>
              <a:rPr b="1" lang="en" sz="1250">
                <a:solidFill>
                  <a:schemeClr val="lt1"/>
                </a:solidFill>
                <a:highlight>
                  <a:schemeClr val="dk1"/>
                </a:highlight>
                <a:latin typeface="Roboto"/>
                <a:ea typeface="Roboto"/>
                <a:cs typeface="Roboto"/>
                <a:sym typeface="Roboto"/>
              </a:rPr>
              <a:t>Most Popular Categories: Family, Games, tools.</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a:pPr>
            <a:r>
              <a:rPr b="1" lang="en" sz="1250">
                <a:solidFill>
                  <a:schemeClr val="lt1"/>
                </a:solidFill>
                <a:highlight>
                  <a:schemeClr val="dk1"/>
                </a:highlight>
                <a:latin typeface="Roboto"/>
                <a:ea typeface="Roboto"/>
                <a:cs typeface="Roboto"/>
                <a:sym typeface="Roboto"/>
              </a:rPr>
              <a:t>Most Installed Categories: Family, Games, tools</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a:pPr>
            <a:r>
              <a:rPr b="1" lang="en" sz="1250">
                <a:solidFill>
                  <a:schemeClr val="lt1"/>
                </a:solidFill>
                <a:highlight>
                  <a:schemeClr val="dk1"/>
                </a:highlight>
                <a:latin typeface="Roboto"/>
                <a:ea typeface="Roboto"/>
                <a:cs typeface="Roboto"/>
                <a:sym typeface="Roboto"/>
              </a:rPr>
              <a:t>Proportion of Free and Paid Apps: Free apps 92% and Paid Apps 8%. Comparison of App Types:"Free" segment is much larger than the "Paid" segment, it indicates that there are more free apps available in the dataset.</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a:pPr>
            <a:r>
              <a:rPr b="1" lang="en" sz="1250">
                <a:solidFill>
                  <a:schemeClr val="lt1"/>
                </a:solidFill>
                <a:highlight>
                  <a:schemeClr val="dk1"/>
                </a:highlight>
                <a:latin typeface="Roboto"/>
                <a:ea typeface="Roboto"/>
                <a:cs typeface="Roboto"/>
                <a:sym typeface="Roboto"/>
              </a:rPr>
              <a:t>Most Popular Genre:Tools,Entertainment,Education.</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a:pPr>
            <a:r>
              <a:rPr b="1" lang="en" sz="1250">
                <a:solidFill>
                  <a:schemeClr val="lt1"/>
                </a:solidFill>
                <a:highlight>
                  <a:schemeClr val="dk1"/>
                </a:highlight>
                <a:latin typeface="Roboto"/>
                <a:ea typeface="Roboto"/>
                <a:cs typeface="Roboto"/>
                <a:sym typeface="Roboto"/>
              </a:rPr>
              <a:t>Top 3 Genre for Free apps : Medical,Personalization and Tools</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Top 3 Genre for Paid apps : Tools,Entertainment and Education</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Chart 5 can get insight that, more number of applications rating lies near 4 to 4.5. Very Few application with rating from 1 to 3.</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Top Rated Categories: Family, Game and Tools.</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There are 82% applications which are belong to 'Everyone' while 11%,4% belongs to 'teen' and 'Mature 17' Content Rating. There are very less applications for 'Adults only 18+'.</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Most used Android Versions: '4.1 and up' and '4.0.3 and up'.</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6"/>
            </a:pPr>
            <a:r>
              <a:rPr b="1" lang="en" sz="1250">
                <a:solidFill>
                  <a:schemeClr val="lt1"/>
                </a:solidFill>
                <a:highlight>
                  <a:schemeClr val="dk1"/>
                </a:highlight>
                <a:latin typeface="Roboto"/>
                <a:ea typeface="Roboto"/>
                <a:cs typeface="Roboto"/>
                <a:sym typeface="Roboto"/>
              </a:rPr>
              <a:t>Free apps tend to have lower ratings compared to paid apps, it may suggest that users have higher expectations for paid apps.There is no clear trend or if free apps have similar ratings to paid apps.</a:t>
            </a:r>
            <a:endParaRPr b="1" sz="1250">
              <a:solidFill>
                <a:schemeClr val="lt1"/>
              </a:solidFill>
              <a:highlight>
                <a:schemeClr val="dk1"/>
              </a:highlight>
              <a:latin typeface="Roboto"/>
              <a:ea typeface="Roboto"/>
              <a:cs typeface="Roboto"/>
              <a:sym typeface="Roboto"/>
            </a:endParaRPr>
          </a:p>
          <a:p>
            <a:pPr indent="-307975" lvl="0" marL="457200" rtl="0" algn="l">
              <a:lnSpc>
                <a:spcPct val="115000"/>
              </a:lnSpc>
              <a:spcBef>
                <a:spcPts val="0"/>
              </a:spcBef>
              <a:spcAft>
                <a:spcPts val="0"/>
              </a:spcAft>
              <a:buClr>
                <a:schemeClr val="lt1"/>
              </a:buClr>
              <a:buSzPts val="1250"/>
              <a:buFont typeface="Roboto"/>
              <a:buAutoNum type="arabicPeriod" startAt="12"/>
            </a:pPr>
            <a:r>
              <a:rPr b="1" lang="en" sz="1250">
                <a:solidFill>
                  <a:schemeClr val="lt1"/>
                </a:solidFill>
                <a:highlight>
                  <a:schemeClr val="dk1"/>
                </a:highlight>
                <a:latin typeface="Roboto"/>
                <a:ea typeface="Roboto"/>
                <a:cs typeface="Roboto"/>
                <a:sym typeface="Roboto"/>
              </a:rPr>
              <a:t>Positive Sentiment Categories: Game, Health&amp;Fitness, Education this Categories have more positive sentiment and have less negative sentiment.</a:t>
            </a:r>
            <a:endParaRPr b="1" sz="1250">
              <a:solidFill>
                <a:schemeClr val="lt1"/>
              </a:solidFill>
              <a:highlight>
                <a:schemeClr val="dk1"/>
              </a:highlight>
              <a:latin typeface="Roboto"/>
              <a:ea typeface="Roboto"/>
              <a:cs typeface="Roboto"/>
              <a:sym typeface="Roboto"/>
            </a:endParaRPr>
          </a:p>
          <a:p>
            <a:pPr indent="0" lvl="0" marL="457200" rtl="0" algn="l">
              <a:lnSpc>
                <a:spcPct val="115000"/>
              </a:lnSpc>
              <a:spcBef>
                <a:spcPts val="1200"/>
              </a:spcBef>
              <a:spcAft>
                <a:spcPts val="0"/>
              </a:spcAft>
              <a:buNone/>
            </a:pPr>
            <a:r>
              <a:t/>
            </a:r>
            <a:endParaRPr b="1" sz="1250">
              <a:solidFill>
                <a:schemeClr val="lt1"/>
              </a:solidFill>
              <a:highlight>
                <a:schemeClr val="dk1"/>
              </a:highlight>
              <a:latin typeface="Roboto"/>
              <a:ea typeface="Roboto"/>
              <a:cs typeface="Roboto"/>
              <a:sym typeface="Roboto"/>
            </a:endParaRPr>
          </a:p>
          <a:p>
            <a:pPr indent="0" lvl="0" marL="0" marR="38100" rtl="0" algn="l">
              <a:lnSpc>
                <a:spcPct val="115000"/>
              </a:lnSpc>
              <a:spcBef>
                <a:spcPts val="1200"/>
              </a:spcBef>
              <a:spcAft>
                <a:spcPts val="0"/>
              </a:spcAft>
              <a:buNone/>
            </a:pPr>
            <a:r>
              <a:t/>
            </a:r>
            <a:endParaRPr sz="1250">
              <a:latin typeface="Lato"/>
              <a:ea typeface="Lato"/>
              <a:cs typeface="Lato"/>
              <a:sym typeface="Lato"/>
            </a:endParaRPr>
          </a:p>
          <a:p>
            <a:pPr indent="0" lvl="0" marL="0" rtl="0" algn="l">
              <a:spcBef>
                <a:spcPts val="500"/>
              </a:spcBef>
              <a:spcAft>
                <a:spcPts val="0"/>
              </a:spcAft>
              <a:buNone/>
            </a:pPr>
            <a:r>
              <a:t/>
            </a:r>
            <a:endParaRPr sz="125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2"/>
          <p:cNvSpPr txBox="1"/>
          <p:nvPr/>
        </p:nvSpPr>
        <p:spPr>
          <a:xfrm>
            <a:off x="1614000" y="1127400"/>
            <a:ext cx="7530000" cy="288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1200">
                <a:solidFill>
                  <a:schemeClr val="lt1"/>
                </a:solidFill>
                <a:highlight>
                  <a:schemeClr val="dk1"/>
                </a:highlight>
                <a:latin typeface="Roboto"/>
                <a:ea typeface="Roboto"/>
                <a:cs typeface="Roboto"/>
                <a:sym typeface="Roboto"/>
              </a:rPr>
              <a:t>13.      Negative Sentiment Categories: Beauty, Video_playes,Lifestyle, News and </a:t>
            </a:r>
            <a:r>
              <a:rPr b="1" lang="en" sz="1200">
                <a:solidFill>
                  <a:schemeClr val="lt1"/>
                </a:solidFill>
                <a:highlight>
                  <a:schemeClr val="dk1"/>
                </a:highlight>
                <a:latin typeface="Roboto"/>
                <a:ea typeface="Roboto"/>
                <a:cs typeface="Roboto"/>
                <a:sym typeface="Roboto"/>
              </a:rPr>
              <a:t>Magazine</a:t>
            </a:r>
            <a:r>
              <a:rPr b="1" lang="en" sz="1200">
                <a:solidFill>
                  <a:schemeClr val="lt1"/>
                </a:solidFill>
                <a:highlight>
                  <a:schemeClr val="dk1"/>
                </a:highlight>
                <a:latin typeface="Roboto"/>
                <a:ea typeface="Roboto"/>
                <a:cs typeface="Roboto"/>
                <a:sym typeface="Roboto"/>
              </a:rPr>
              <a:t> have more negative sentiment </a:t>
            </a:r>
            <a:r>
              <a:rPr b="1" lang="en" sz="1200">
                <a:solidFill>
                  <a:schemeClr val="lt1"/>
                </a:solidFill>
                <a:highlight>
                  <a:schemeClr val="dk1"/>
                </a:highlight>
                <a:latin typeface="Roboto"/>
                <a:ea typeface="Roboto"/>
                <a:cs typeface="Roboto"/>
                <a:sym typeface="Roboto"/>
              </a:rPr>
              <a:t>compared</a:t>
            </a:r>
            <a:r>
              <a:rPr b="1" lang="en" sz="1200">
                <a:solidFill>
                  <a:schemeClr val="lt1"/>
                </a:solidFill>
                <a:highlight>
                  <a:schemeClr val="dk1"/>
                </a:highlight>
                <a:latin typeface="Roboto"/>
                <a:ea typeface="Roboto"/>
                <a:cs typeface="Roboto"/>
                <a:sym typeface="Roboto"/>
              </a:rPr>
              <a:t> to others</a:t>
            </a:r>
            <a:endParaRPr b="1" sz="12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None/>
            </a:pPr>
            <a:r>
              <a:rPr b="1" lang="en" sz="1200">
                <a:solidFill>
                  <a:schemeClr val="lt1"/>
                </a:solidFill>
                <a:highlight>
                  <a:schemeClr val="dk1"/>
                </a:highlight>
                <a:latin typeface="Roboto"/>
                <a:ea typeface="Roboto"/>
                <a:cs typeface="Roboto"/>
                <a:sym typeface="Roboto"/>
              </a:rPr>
              <a:t>14.      </a:t>
            </a:r>
            <a:r>
              <a:rPr b="1" lang="en" sz="1200">
                <a:solidFill>
                  <a:schemeClr val="lt1"/>
                </a:solidFill>
                <a:highlight>
                  <a:schemeClr val="dk1"/>
                </a:highlight>
                <a:latin typeface="Roboto"/>
                <a:ea typeface="Roboto"/>
                <a:cs typeface="Roboto"/>
                <a:sym typeface="Roboto"/>
              </a:rPr>
              <a:t>For Free type negative </a:t>
            </a:r>
            <a:r>
              <a:rPr b="1" lang="en" sz="1200">
                <a:solidFill>
                  <a:schemeClr val="lt1"/>
                </a:solidFill>
                <a:highlight>
                  <a:schemeClr val="dk1"/>
                </a:highlight>
                <a:latin typeface="Roboto"/>
                <a:ea typeface="Roboto"/>
                <a:cs typeface="Roboto"/>
                <a:sym typeface="Roboto"/>
              </a:rPr>
              <a:t>sentiment</a:t>
            </a:r>
            <a:r>
              <a:rPr b="1" lang="en" sz="1200">
                <a:solidFill>
                  <a:schemeClr val="lt1"/>
                </a:solidFill>
                <a:highlight>
                  <a:schemeClr val="dk1"/>
                </a:highlight>
                <a:latin typeface="Roboto"/>
                <a:ea typeface="Roboto"/>
                <a:cs typeface="Roboto"/>
                <a:sym typeface="Roboto"/>
              </a:rPr>
              <a:t> is more as </a:t>
            </a:r>
            <a:r>
              <a:rPr b="1" lang="en" sz="1200">
                <a:solidFill>
                  <a:schemeClr val="lt1"/>
                </a:solidFill>
                <a:highlight>
                  <a:schemeClr val="dk1"/>
                </a:highlight>
                <a:latin typeface="Roboto"/>
                <a:ea typeface="Roboto"/>
                <a:cs typeface="Roboto"/>
                <a:sym typeface="Roboto"/>
              </a:rPr>
              <a:t>compared</a:t>
            </a:r>
            <a:r>
              <a:rPr b="1" lang="en" sz="1200">
                <a:solidFill>
                  <a:schemeClr val="lt1"/>
                </a:solidFill>
                <a:highlight>
                  <a:schemeClr val="dk1"/>
                </a:highlight>
                <a:latin typeface="Roboto"/>
                <a:ea typeface="Roboto"/>
                <a:cs typeface="Roboto"/>
                <a:sym typeface="Roboto"/>
              </a:rPr>
              <a:t> to paid type.for Free </a:t>
            </a:r>
            <a:r>
              <a:rPr b="1" lang="en" sz="1200">
                <a:solidFill>
                  <a:schemeClr val="lt1"/>
                </a:solidFill>
                <a:highlight>
                  <a:schemeClr val="dk1"/>
                </a:highlight>
                <a:latin typeface="Roboto"/>
                <a:ea typeface="Roboto"/>
                <a:cs typeface="Roboto"/>
                <a:sym typeface="Roboto"/>
              </a:rPr>
              <a:t>neutral</a:t>
            </a:r>
            <a:r>
              <a:rPr b="1" lang="en" sz="1200">
                <a:solidFill>
                  <a:schemeClr val="lt1"/>
                </a:solidFill>
                <a:highlight>
                  <a:schemeClr val="dk1"/>
                </a:highlight>
                <a:latin typeface="Roboto"/>
                <a:ea typeface="Roboto"/>
                <a:cs typeface="Roboto"/>
                <a:sym typeface="Roboto"/>
              </a:rPr>
              <a:t> sentiment is more as </a:t>
            </a:r>
            <a:r>
              <a:rPr b="1" lang="en" sz="1200">
                <a:solidFill>
                  <a:schemeClr val="lt1"/>
                </a:solidFill>
                <a:highlight>
                  <a:schemeClr val="dk1"/>
                </a:highlight>
                <a:latin typeface="Roboto"/>
                <a:ea typeface="Roboto"/>
                <a:cs typeface="Roboto"/>
                <a:sym typeface="Roboto"/>
              </a:rPr>
              <a:t>compared</a:t>
            </a:r>
            <a:r>
              <a:rPr b="1" lang="en" sz="1200">
                <a:solidFill>
                  <a:schemeClr val="lt1"/>
                </a:solidFill>
                <a:highlight>
                  <a:schemeClr val="dk1"/>
                </a:highlight>
                <a:latin typeface="Roboto"/>
                <a:ea typeface="Roboto"/>
                <a:cs typeface="Roboto"/>
                <a:sym typeface="Roboto"/>
              </a:rPr>
              <a:t> to paid type.</a:t>
            </a:r>
            <a:endParaRPr b="1" sz="1200">
              <a:solidFill>
                <a:schemeClr val="lt1"/>
              </a:solidFill>
              <a:highlight>
                <a:schemeClr val="dk1"/>
              </a:highlight>
              <a:latin typeface="Roboto"/>
              <a:ea typeface="Roboto"/>
              <a:cs typeface="Roboto"/>
              <a:sym typeface="Roboto"/>
            </a:endParaRPr>
          </a:p>
          <a:p>
            <a:pPr indent="0" lvl="0" marL="0" rtl="0" algn="l">
              <a:lnSpc>
                <a:spcPct val="115000"/>
              </a:lnSpc>
              <a:spcBef>
                <a:spcPts val="1200"/>
              </a:spcBef>
              <a:spcAft>
                <a:spcPts val="0"/>
              </a:spcAft>
              <a:buNone/>
            </a:pPr>
            <a:r>
              <a:rPr b="1" lang="en" sz="1200">
                <a:solidFill>
                  <a:schemeClr val="lt1"/>
                </a:solidFill>
                <a:highlight>
                  <a:schemeClr val="dk1"/>
                </a:highlight>
                <a:latin typeface="Roboto"/>
                <a:ea typeface="Roboto"/>
                <a:cs typeface="Roboto"/>
                <a:sym typeface="Roboto"/>
              </a:rPr>
              <a:t>15.      Almost for every Content Rating </a:t>
            </a:r>
            <a:r>
              <a:rPr b="1" lang="en" sz="1200">
                <a:solidFill>
                  <a:schemeClr val="lt1"/>
                </a:solidFill>
                <a:highlight>
                  <a:schemeClr val="dk1"/>
                </a:highlight>
                <a:latin typeface="Roboto"/>
                <a:ea typeface="Roboto"/>
                <a:cs typeface="Roboto"/>
                <a:sym typeface="Roboto"/>
              </a:rPr>
              <a:t>sufficient</a:t>
            </a:r>
            <a:r>
              <a:rPr b="1" lang="en" sz="1200">
                <a:solidFill>
                  <a:schemeClr val="lt1"/>
                </a:solidFill>
                <a:highlight>
                  <a:schemeClr val="dk1"/>
                </a:highlight>
                <a:latin typeface="Roboto"/>
                <a:ea typeface="Roboto"/>
                <a:cs typeface="Roboto"/>
                <a:sym typeface="Roboto"/>
              </a:rPr>
              <a:t> negative sentiment</a:t>
            </a:r>
            <a:endParaRPr b="1" sz="1200">
              <a:solidFill>
                <a:schemeClr val="lt1"/>
              </a:solidFill>
              <a:highlight>
                <a:schemeClr val="dk1"/>
              </a:highlight>
              <a:latin typeface="Roboto"/>
              <a:ea typeface="Roboto"/>
              <a:cs typeface="Roboto"/>
              <a:sym typeface="Roboto"/>
            </a:endParaRPr>
          </a:p>
          <a:p>
            <a:pPr indent="-304800" lvl="0" marL="457200" rtl="0" algn="l">
              <a:lnSpc>
                <a:spcPct val="115000"/>
              </a:lnSpc>
              <a:spcBef>
                <a:spcPts val="1200"/>
              </a:spcBef>
              <a:spcAft>
                <a:spcPts val="0"/>
              </a:spcAft>
              <a:buClr>
                <a:schemeClr val="lt1"/>
              </a:buClr>
              <a:buSzPts val="1200"/>
              <a:buFont typeface="Roboto"/>
              <a:buAutoNum type="arabicPeriod" startAt="16"/>
            </a:pPr>
            <a:r>
              <a:rPr b="1" lang="en" sz="1200">
                <a:solidFill>
                  <a:schemeClr val="lt1"/>
                </a:solidFill>
                <a:highlight>
                  <a:schemeClr val="dk1"/>
                </a:highlight>
                <a:latin typeface="Roboto"/>
                <a:ea typeface="Roboto"/>
                <a:cs typeface="Roboto"/>
                <a:sym typeface="Roboto"/>
              </a:rPr>
              <a:t>Strong Positive Correlations for Reviews and Installs, Sentiment_Polarity and Sentiment_Subjectivity.</a:t>
            </a:r>
            <a:endParaRPr b="1" sz="1200">
              <a:solidFill>
                <a:schemeClr val="lt1"/>
              </a:solidFill>
              <a:highlight>
                <a:schemeClr val="dk1"/>
              </a:highlight>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startAt="16"/>
            </a:pPr>
            <a:r>
              <a:rPr b="1" lang="en" sz="1200">
                <a:solidFill>
                  <a:schemeClr val="lt1"/>
                </a:solidFill>
                <a:highlight>
                  <a:schemeClr val="dk1"/>
                </a:highlight>
                <a:latin typeface="Roboto"/>
                <a:ea typeface="Roboto"/>
                <a:cs typeface="Roboto"/>
                <a:sym typeface="Roboto"/>
              </a:rPr>
              <a:t>Positive Correlation between Reviews and Installs</a:t>
            </a:r>
            <a:endParaRPr b="1" sz="1200">
              <a:solidFill>
                <a:schemeClr val="lt1"/>
              </a:solidFill>
              <a:highlight>
                <a:schemeClr val="dk1"/>
              </a:highlight>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startAt="16"/>
            </a:pPr>
            <a:r>
              <a:rPr b="1" lang="en" sz="1200">
                <a:solidFill>
                  <a:schemeClr val="lt1"/>
                </a:solidFill>
                <a:highlight>
                  <a:schemeClr val="dk1"/>
                </a:highlight>
                <a:latin typeface="Roboto"/>
                <a:ea typeface="Roboto"/>
                <a:cs typeface="Roboto"/>
                <a:sym typeface="Roboto"/>
              </a:rPr>
              <a:t>Rating vs Reviews: High rating app have more reviews</a:t>
            </a:r>
            <a:endParaRPr b="1" sz="1200">
              <a:solidFill>
                <a:schemeClr val="lt1"/>
              </a:solidFill>
              <a:highlight>
                <a:schemeClr val="dk1"/>
              </a:highlight>
              <a:latin typeface="Roboto"/>
              <a:ea typeface="Roboto"/>
              <a:cs typeface="Roboto"/>
              <a:sym typeface="Roboto"/>
            </a:endParaRPr>
          </a:p>
          <a:p>
            <a:pPr indent="-304800" lvl="0" marL="457200" rtl="0" algn="l">
              <a:lnSpc>
                <a:spcPct val="115000"/>
              </a:lnSpc>
              <a:spcBef>
                <a:spcPts val="0"/>
              </a:spcBef>
              <a:spcAft>
                <a:spcPts val="0"/>
              </a:spcAft>
              <a:buClr>
                <a:schemeClr val="lt1"/>
              </a:buClr>
              <a:buSzPts val="1200"/>
              <a:buFont typeface="Roboto"/>
              <a:buAutoNum type="arabicPeriod" startAt="19"/>
            </a:pPr>
            <a:r>
              <a:rPr b="1" lang="en" sz="1200">
                <a:solidFill>
                  <a:schemeClr val="lt1"/>
                </a:solidFill>
                <a:highlight>
                  <a:schemeClr val="dk1"/>
                </a:highlight>
                <a:latin typeface="Roboto"/>
                <a:ea typeface="Roboto"/>
                <a:cs typeface="Roboto"/>
                <a:sym typeface="Roboto"/>
              </a:rPr>
              <a:t>Reviews vs Installs: High reviews app have More number of installs</a:t>
            </a:r>
            <a:endParaRPr b="1" sz="1250">
              <a:solidFill>
                <a:schemeClr val="lt1"/>
              </a:solidFill>
              <a:highlight>
                <a:schemeClr val="dk1"/>
              </a:highlight>
              <a:latin typeface="Roboto"/>
              <a:ea typeface="Roboto"/>
              <a:cs typeface="Roboto"/>
              <a:sym typeface="Roboto"/>
            </a:endParaRPr>
          </a:p>
          <a:p>
            <a:pPr indent="0" lvl="0" marL="457200" rtl="0" algn="l">
              <a:lnSpc>
                <a:spcPct val="115000"/>
              </a:lnSpc>
              <a:spcBef>
                <a:spcPts val="1200"/>
              </a:spcBef>
              <a:spcAft>
                <a:spcPts val="0"/>
              </a:spcAft>
              <a:buNone/>
            </a:pPr>
            <a:r>
              <a:t/>
            </a:r>
            <a:endParaRPr b="1" sz="1250">
              <a:solidFill>
                <a:schemeClr val="lt1"/>
              </a:solidFill>
              <a:highlight>
                <a:schemeClr val="dk1"/>
              </a:highlight>
              <a:latin typeface="Roboto"/>
              <a:ea typeface="Roboto"/>
              <a:cs typeface="Roboto"/>
              <a:sym typeface="Roboto"/>
            </a:endParaRPr>
          </a:p>
          <a:p>
            <a:pPr indent="0" lvl="0" marL="0" marR="38100" rtl="0" algn="l">
              <a:lnSpc>
                <a:spcPct val="115000"/>
              </a:lnSpc>
              <a:spcBef>
                <a:spcPts val="1200"/>
              </a:spcBef>
              <a:spcAft>
                <a:spcPts val="0"/>
              </a:spcAft>
              <a:buNone/>
            </a:pPr>
            <a:r>
              <a:t/>
            </a:r>
            <a:endParaRPr b="1" sz="1250">
              <a:latin typeface="Lato"/>
              <a:ea typeface="Lato"/>
              <a:cs typeface="Lato"/>
              <a:sym typeface="Lato"/>
            </a:endParaRPr>
          </a:p>
          <a:p>
            <a:pPr indent="0" lvl="0" marL="0" rtl="0" algn="l">
              <a:spcBef>
                <a:spcPts val="500"/>
              </a:spcBef>
              <a:spcAft>
                <a:spcPts val="0"/>
              </a:spcAft>
              <a:buNone/>
            </a:pPr>
            <a:r>
              <a:t/>
            </a:r>
            <a:endParaRPr b="1" sz="1250">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17"/>
          <p:cNvSpPr txBox="1"/>
          <p:nvPr>
            <p:ph type="title"/>
          </p:nvPr>
        </p:nvSpPr>
        <p:spPr>
          <a:xfrm>
            <a:off x="729450" y="1322450"/>
            <a:ext cx="7688400" cy="64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Summary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2500"/>
          </a:p>
        </p:txBody>
      </p:sp>
      <p:sp>
        <p:nvSpPr>
          <p:cNvPr id="122" name="Google Shape;122;p17"/>
          <p:cNvSpPr txBox="1"/>
          <p:nvPr/>
        </p:nvSpPr>
        <p:spPr>
          <a:xfrm>
            <a:off x="2384900" y="2051100"/>
            <a:ext cx="6287700" cy="2876100"/>
          </a:xfrm>
          <a:prstGeom prst="rect">
            <a:avLst/>
          </a:prstGeom>
          <a:noFill/>
          <a:ln>
            <a:noFill/>
          </a:ln>
        </p:spPr>
        <p:txBody>
          <a:bodyPr anchorCtr="0" anchor="t" bIns="91425" lIns="91425" spcFirstLastPara="1" rIns="91425" wrap="square" tIns="91425">
            <a:noAutofit/>
          </a:bodyPr>
          <a:lstStyle/>
          <a:p>
            <a:pPr indent="-311150" lvl="0" marL="457200" rtl="0" algn="just">
              <a:spcBef>
                <a:spcPts val="0"/>
              </a:spcBef>
              <a:spcAft>
                <a:spcPts val="0"/>
              </a:spcAft>
              <a:buClr>
                <a:schemeClr val="lt1"/>
              </a:buClr>
              <a:buSzPts val="1300"/>
              <a:buFont typeface="Roboto"/>
              <a:buChar char="-"/>
            </a:pPr>
            <a:r>
              <a:rPr b="1" lang="en" sz="1300">
                <a:solidFill>
                  <a:schemeClr val="lt1"/>
                </a:solidFill>
                <a:highlight>
                  <a:schemeClr val="dk1"/>
                </a:highlight>
                <a:latin typeface="Roboto"/>
                <a:ea typeface="Roboto"/>
                <a:cs typeface="Roboto"/>
                <a:sym typeface="Roboto"/>
              </a:rPr>
              <a:t>We are working with a Play Store app review dataset. First, let's understand what the Play Store is. Basically, the Play Store is a type of application marketplace (according to Wikipedia). When we visit any market (such as a vegetable/fruit market or a mall), we typically purchase items, search for the things we need, compare prices with other sellers, read reviews about those items, rate them, and also assess the demand for those items. Similarly, when we use a smartphone, we require different types of applications to fulfill various needs. According to Wikipedia, the Play Store functions as a marketplace. In the Play Store, we download applications, check their type (free or paid), explore their uses, look at the genres of applications, write reviews for applications, rate them, and assess the demand for these applications (in terms of installs).</a:t>
            </a:r>
            <a:endParaRPr sz="1500">
              <a:solidFill>
                <a:schemeClr val="lt1"/>
              </a:solidFill>
              <a:highlight>
                <a:schemeClr val="dk1"/>
              </a:highlight>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10342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40"/>
              <a:t>Thank-You</a:t>
            </a:r>
            <a:endParaRPr sz="394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a:t>
            </a:r>
            <a:endParaRPr sz="3000"/>
          </a:p>
          <a:p>
            <a:pPr indent="0" lvl="0" marL="0" rtl="0" algn="l">
              <a:spcBef>
                <a:spcPts val="0"/>
              </a:spcBef>
              <a:spcAft>
                <a:spcPts val="0"/>
              </a:spcAft>
              <a:buNone/>
            </a:pPr>
            <a:r>
              <a:t/>
            </a:r>
            <a:endParaRPr sz="3000"/>
          </a:p>
        </p:txBody>
      </p:sp>
      <p:sp>
        <p:nvSpPr>
          <p:cNvPr id="128" name="Google Shape;128;p18"/>
          <p:cNvSpPr txBox="1"/>
          <p:nvPr>
            <p:ph idx="2" type="body"/>
          </p:nvPr>
        </p:nvSpPr>
        <p:spPr>
          <a:xfrm>
            <a:off x="4736200" y="1515000"/>
            <a:ext cx="4251300" cy="3628500"/>
          </a:xfrm>
          <a:prstGeom prst="rect">
            <a:avLst/>
          </a:prstGeom>
        </p:spPr>
        <p:txBody>
          <a:bodyPr anchorCtr="0" anchor="t" bIns="91425" lIns="91425" spcFirstLastPara="1" rIns="91425" wrap="square" tIns="91425">
            <a:normAutofit lnSpcReduction="10000"/>
          </a:bodyPr>
          <a:lstStyle/>
          <a:p>
            <a:pPr indent="0" lvl="0" marL="0" rtl="0" algn="l">
              <a:spcBef>
                <a:spcPts val="600"/>
              </a:spcBef>
              <a:spcAft>
                <a:spcPts val="0"/>
              </a:spcAft>
              <a:buNone/>
            </a:pPr>
            <a:r>
              <a:rPr b="1" lang="en" sz="1200">
                <a:solidFill>
                  <a:srgbClr val="212121"/>
                </a:solidFill>
                <a:highlight>
                  <a:srgbClr val="FFFFFF"/>
                </a:highlight>
                <a:latin typeface="Roboto"/>
                <a:ea typeface="Roboto"/>
                <a:cs typeface="Roboto"/>
                <a:sym typeface="Roboto"/>
              </a:rPr>
              <a:t>The objective is to gain actionable insights from the Play Store dataset to optimize app performance and user satisfaction. This involves understanding various aspects of app categories, user sentiments, pricing strategies, and user engagement.</a:t>
            </a:r>
            <a:endParaRPr b="1" sz="1200">
              <a:solidFill>
                <a:srgbClr val="212121"/>
              </a:solidFill>
              <a:highlight>
                <a:srgbClr val="FFFFFF"/>
              </a:highlight>
              <a:latin typeface="Roboto"/>
              <a:ea typeface="Roboto"/>
              <a:cs typeface="Roboto"/>
              <a:sym typeface="Roboto"/>
            </a:endParaRPr>
          </a:p>
          <a:p>
            <a:pPr indent="0" lvl="0" marL="0" rtl="0" algn="l">
              <a:spcBef>
                <a:spcPts val="600"/>
              </a:spcBef>
              <a:spcAft>
                <a:spcPts val="0"/>
              </a:spcAft>
              <a:buNone/>
            </a:pPr>
            <a:r>
              <a:rPr b="1" lang="en" sz="1200">
                <a:solidFill>
                  <a:srgbClr val="212121"/>
                </a:solidFill>
                <a:highlight>
                  <a:srgbClr val="FFFFFF"/>
                </a:highlight>
                <a:latin typeface="Roboto"/>
                <a:ea typeface="Roboto"/>
                <a:cs typeface="Roboto"/>
                <a:sym typeface="Roboto"/>
              </a:rPr>
              <a:t>More for Business objective we can analyze for below points from dataset,</a:t>
            </a:r>
            <a:endParaRPr b="1" sz="1200">
              <a:solidFill>
                <a:srgbClr val="212121"/>
              </a:solidFill>
              <a:highlight>
                <a:srgbClr val="FFFFFF"/>
              </a:highlight>
              <a:latin typeface="Roboto"/>
              <a:ea typeface="Roboto"/>
              <a:cs typeface="Roboto"/>
              <a:sym typeface="Roboto"/>
            </a:endParaRPr>
          </a:p>
          <a:p>
            <a:pPr indent="-304800" lvl="0" marL="457200" rtl="0" algn="l">
              <a:spcBef>
                <a:spcPts val="60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Type of application Demand.</a:t>
            </a:r>
            <a:endParaRPr b="1"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Number of </a:t>
            </a:r>
            <a:r>
              <a:rPr b="1" lang="en" sz="1200">
                <a:solidFill>
                  <a:srgbClr val="212121"/>
                </a:solidFill>
                <a:highlight>
                  <a:srgbClr val="FFFFFF"/>
                </a:highlight>
                <a:latin typeface="Roboto"/>
                <a:ea typeface="Roboto"/>
                <a:cs typeface="Roboto"/>
                <a:sym typeface="Roboto"/>
              </a:rPr>
              <a:t>applications</a:t>
            </a:r>
            <a:r>
              <a:rPr b="1" lang="en" sz="1200">
                <a:solidFill>
                  <a:srgbClr val="212121"/>
                </a:solidFill>
                <a:highlight>
                  <a:srgbClr val="FFFFFF"/>
                </a:highlight>
                <a:latin typeface="Roboto"/>
                <a:ea typeface="Roboto"/>
                <a:cs typeface="Roboto"/>
                <a:sym typeface="Roboto"/>
              </a:rPr>
              <a:t>.</a:t>
            </a:r>
            <a:endParaRPr b="1"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Applications prefered category by users.</a:t>
            </a:r>
            <a:endParaRPr b="1"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Applications prefered Genres by users.</a:t>
            </a:r>
            <a:endParaRPr b="1"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Sentiment Analysis for ratings, category.</a:t>
            </a:r>
            <a:endParaRPr b="1" sz="1200">
              <a:solidFill>
                <a:srgbClr val="212121"/>
              </a:solidFill>
              <a:highlight>
                <a:srgbClr val="FFFFFF"/>
              </a:highlight>
              <a:latin typeface="Roboto"/>
              <a:ea typeface="Roboto"/>
              <a:cs typeface="Roboto"/>
              <a:sym typeface="Roboto"/>
            </a:endParaRPr>
          </a:p>
          <a:p>
            <a:pPr indent="-304800" lvl="0" marL="457200" rtl="0" algn="l">
              <a:spcBef>
                <a:spcPts val="0"/>
              </a:spcBef>
              <a:spcAft>
                <a:spcPts val="0"/>
              </a:spcAft>
              <a:buClr>
                <a:srgbClr val="212121"/>
              </a:buClr>
              <a:buSzPts val="1200"/>
              <a:buFont typeface="Roboto"/>
              <a:buChar char="●"/>
            </a:pPr>
            <a:r>
              <a:rPr b="1" lang="en" sz="1200">
                <a:solidFill>
                  <a:srgbClr val="212121"/>
                </a:solidFill>
                <a:highlight>
                  <a:srgbClr val="FFFFFF"/>
                </a:highlight>
                <a:latin typeface="Roboto"/>
                <a:ea typeface="Roboto"/>
                <a:cs typeface="Roboto"/>
                <a:sym typeface="Roboto"/>
              </a:rPr>
              <a:t>Distribution of application over ratings and reviews.</a:t>
            </a:r>
            <a:endParaRPr b="1" sz="1200">
              <a:solidFill>
                <a:srgbClr val="212121"/>
              </a:solidFill>
              <a:highlight>
                <a:srgbClr val="FFFFFF"/>
              </a:highlight>
              <a:latin typeface="Roboto"/>
              <a:ea typeface="Roboto"/>
              <a:cs typeface="Roboto"/>
              <a:sym typeface="Roboto"/>
            </a:endParaRPr>
          </a:p>
          <a:p>
            <a:pPr indent="0" lvl="0" marL="0" rtl="0" algn="l">
              <a:lnSpc>
                <a:spcPct val="115000"/>
              </a:lnSpc>
              <a:spcBef>
                <a:spcPts val="500"/>
              </a:spcBef>
              <a:spcAft>
                <a:spcPts val="0"/>
              </a:spcAft>
              <a:buNone/>
            </a:pPr>
            <a:r>
              <a:t/>
            </a:r>
            <a:endParaRPr b="1" sz="1600">
              <a:solidFill>
                <a:schemeClr val="dk1"/>
              </a:solidFill>
            </a:endParaRPr>
          </a:p>
          <a:p>
            <a:pPr indent="0" lvl="0" marL="0" rtl="0" algn="l">
              <a:lnSpc>
                <a:spcPct val="115000"/>
              </a:lnSpc>
              <a:spcBef>
                <a:spcPts val="10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Problem statement</a:t>
            </a:r>
            <a:endParaRPr sz="3000"/>
          </a:p>
        </p:txBody>
      </p:sp>
      <p:sp>
        <p:nvSpPr>
          <p:cNvPr id="134" name="Google Shape;134;p19"/>
          <p:cNvSpPr txBox="1"/>
          <p:nvPr>
            <p:ph idx="2" type="body"/>
          </p:nvPr>
        </p:nvSpPr>
        <p:spPr>
          <a:xfrm>
            <a:off x="4083250" y="234750"/>
            <a:ext cx="5009400" cy="4996500"/>
          </a:xfrm>
          <a:prstGeom prst="rect">
            <a:avLst/>
          </a:prstGeom>
        </p:spPr>
        <p:txBody>
          <a:bodyPr anchorCtr="0" anchor="t" bIns="91425" lIns="91425" spcFirstLastPara="1" rIns="91425" wrap="square" tIns="91425">
            <a:normAutofit lnSpcReduction="10000"/>
          </a:bodyPr>
          <a:lstStyle/>
          <a:p>
            <a:pPr indent="-304800" lvl="0" marL="914400" rtl="0" algn="l">
              <a:spcBef>
                <a:spcPts val="60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Find the number of unique applications and application categories available in the dataset.</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Determine the number of installs for each application category and identify the category with the maximum number of installs. Visualize this using a pie chart.</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Calculate and display the average rating of applications in each category.</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Count the number of free and paid applications. Identify applications with the maximum and minimum prices.</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Categorize applications based on content ratings and create a pie chart to show the distribution of applications in each rating category.</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Categorize applications based on genres and create a pie chart to show the distribution of applications in each genre.</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Identify the latest and oldest applications in the dataset based on their last update dates.</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Determine which Android version most applications are compatible with.</a:t>
            </a:r>
            <a:endParaRPr b="1" sz="1200">
              <a:solidFill>
                <a:srgbClr val="212121"/>
              </a:solidFill>
              <a:highlight>
                <a:srgbClr val="FFFFFF"/>
              </a:highlight>
              <a:latin typeface="Roboto"/>
              <a:ea typeface="Roboto"/>
              <a:cs typeface="Roboto"/>
              <a:sym typeface="Roboto"/>
            </a:endParaRPr>
          </a:p>
          <a:p>
            <a:pPr indent="-304800" lvl="0" marL="914400" rtl="0" algn="l">
              <a:spcBef>
                <a:spcPts val="0"/>
              </a:spcBef>
              <a:spcAft>
                <a:spcPts val="0"/>
              </a:spcAft>
              <a:buClr>
                <a:srgbClr val="212121"/>
              </a:buClr>
              <a:buSzPts val="1200"/>
              <a:buFont typeface="Roboto"/>
              <a:buAutoNum type="arabicPeriod"/>
            </a:pPr>
            <a:r>
              <a:rPr b="1" lang="en" sz="1200">
                <a:solidFill>
                  <a:srgbClr val="212121"/>
                </a:solidFill>
                <a:highlight>
                  <a:srgbClr val="FFFFFF"/>
                </a:highlight>
                <a:latin typeface="Roboto"/>
                <a:ea typeface="Roboto"/>
                <a:cs typeface="Roboto"/>
                <a:sym typeface="Roboto"/>
              </a:rPr>
              <a:t>Analyze how important the rating of an application is by exploring its relationship with other factors.</a:t>
            </a:r>
            <a:endParaRPr b="1" sz="1200">
              <a:solidFill>
                <a:srgbClr val="212121"/>
              </a:solidFill>
              <a:highlight>
                <a:srgbClr val="FFFFFF"/>
              </a:highlight>
              <a:latin typeface="Roboto"/>
              <a:ea typeface="Roboto"/>
              <a:cs typeface="Roboto"/>
              <a:sym typeface="Roboto"/>
            </a:endParaRPr>
          </a:p>
          <a:p>
            <a:pPr indent="0" lvl="0" marL="914400" rtl="0" algn="l">
              <a:spcBef>
                <a:spcPts val="1200"/>
              </a:spcBef>
              <a:spcAft>
                <a:spcPts val="0"/>
              </a:spcAft>
              <a:buNone/>
            </a:pPr>
            <a:r>
              <a:rPr lang="en"/>
              <a:t>                                                                                          And More……</a:t>
            </a:r>
            <a:endParaRPr/>
          </a:p>
          <a:p>
            <a:pPr indent="0" lvl="0" marL="0" rtl="0" algn="l">
              <a:lnSpc>
                <a:spcPct val="115000"/>
              </a:lnSpc>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0"/>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40" name="Google Shape;140;p20"/>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Categories and </a:t>
            </a:r>
            <a:r>
              <a:rPr lang="en" sz="1750">
                <a:solidFill>
                  <a:srgbClr val="212121"/>
                </a:solidFill>
                <a:highlight>
                  <a:schemeClr val="lt2"/>
                </a:highlight>
                <a:latin typeface="Roboto"/>
                <a:ea typeface="Roboto"/>
                <a:cs typeface="Roboto"/>
                <a:sym typeface="Roboto"/>
              </a:rPr>
              <a:t>their</a:t>
            </a:r>
            <a:r>
              <a:rPr lang="en" sz="1750">
                <a:solidFill>
                  <a:srgbClr val="212121"/>
                </a:solidFill>
                <a:highlight>
                  <a:schemeClr val="lt2"/>
                </a:highlight>
                <a:latin typeface="Roboto"/>
                <a:ea typeface="Roboto"/>
                <a:cs typeface="Roboto"/>
                <a:sym typeface="Roboto"/>
              </a:rPr>
              <a:t> application Count</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141" name="Google Shape;141;p20"/>
          <p:cNvSpPr txBox="1"/>
          <p:nvPr>
            <p:ph idx="1" type="subTitle"/>
          </p:nvPr>
        </p:nvSpPr>
        <p:spPr>
          <a:xfrm>
            <a:off x="1271100" y="2082550"/>
            <a:ext cx="3300900" cy="3254100"/>
          </a:xfrm>
          <a:prstGeom prst="rect">
            <a:avLst/>
          </a:prstGeom>
        </p:spPr>
        <p:txBody>
          <a:bodyPr anchorCtr="0" anchor="t" bIns="91425" lIns="91425" spcFirstLastPara="1" rIns="91425" wrap="square" tIns="91425">
            <a:normAutofit/>
          </a:bodyPr>
          <a:lstStyle/>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Most Popular Categories: </a:t>
            </a:r>
            <a:r>
              <a:rPr lang="en" sz="1100">
                <a:solidFill>
                  <a:srgbClr val="212121"/>
                </a:solidFill>
                <a:highlight>
                  <a:schemeClr val="lt2"/>
                </a:highlight>
                <a:latin typeface="Roboto"/>
                <a:ea typeface="Roboto"/>
                <a:cs typeface="Roboto"/>
                <a:sym typeface="Roboto"/>
              </a:rPr>
              <a:t>Family, Games, tools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App Diversity : </a:t>
            </a:r>
            <a:r>
              <a:rPr lang="en" sz="1100">
                <a:solidFill>
                  <a:srgbClr val="212121"/>
                </a:solidFill>
                <a:highlight>
                  <a:schemeClr val="lt2"/>
                </a:highlight>
                <a:latin typeface="Roboto"/>
                <a:ea typeface="Roboto"/>
                <a:cs typeface="Roboto"/>
                <a:sym typeface="Roboto"/>
              </a:rPr>
              <a:t>Few Categories with large number of application and few with less numbers.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Opportunities : </a:t>
            </a:r>
            <a:r>
              <a:rPr lang="en" sz="1100">
                <a:solidFill>
                  <a:srgbClr val="212121"/>
                </a:solidFill>
                <a:highlight>
                  <a:schemeClr val="lt2"/>
                </a:highlight>
                <a:latin typeface="Roboto"/>
                <a:ea typeface="Roboto"/>
                <a:cs typeface="Roboto"/>
                <a:sym typeface="Roboto"/>
              </a:rPr>
              <a:t>For Which categories having less number of application its having </a:t>
            </a:r>
            <a:r>
              <a:rPr lang="en" sz="1100">
                <a:solidFill>
                  <a:srgbClr val="212121"/>
                </a:solidFill>
                <a:highlight>
                  <a:schemeClr val="lt2"/>
                </a:highlight>
                <a:latin typeface="Roboto"/>
                <a:ea typeface="Roboto"/>
                <a:cs typeface="Roboto"/>
                <a:sym typeface="Roboto"/>
              </a:rPr>
              <a:t>opportunities</a:t>
            </a:r>
            <a:r>
              <a:rPr lang="en" sz="1100">
                <a:solidFill>
                  <a:srgbClr val="212121"/>
                </a:solidFill>
                <a:highlight>
                  <a:schemeClr val="lt2"/>
                </a:highlight>
                <a:latin typeface="Roboto"/>
                <a:ea typeface="Roboto"/>
                <a:cs typeface="Roboto"/>
                <a:sym typeface="Roboto"/>
              </a:rPr>
              <a:t> for development.</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Market Fall : </a:t>
            </a:r>
            <a:r>
              <a:rPr lang="en" sz="1100">
                <a:solidFill>
                  <a:srgbClr val="212121"/>
                </a:solidFill>
                <a:highlight>
                  <a:schemeClr val="lt2"/>
                </a:highlight>
                <a:latin typeface="Roboto"/>
                <a:ea typeface="Roboto"/>
                <a:cs typeface="Roboto"/>
                <a:sym typeface="Roboto"/>
              </a:rPr>
              <a:t>Can check market is falling towards the categories like Family type, Games, tools and Business while there is less market fall towards categories like beauty, comics,</a:t>
            </a:r>
            <a:r>
              <a:rPr lang="en" sz="1100">
                <a:solidFill>
                  <a:srgbClr val="212121"/>
                </a:solidFill>
                <a:highlight>
                  <a:schemeClr val="lt2"/>
                </a:highlight>
                <a:latin typeface="Roboto"/>
                <a:ea typeface="Roboto"/>
                <a:cs typeface="Roboto"/>
                <a:sym typeface="Roboto"/>
              </a:rPr>
              <a:t>parenting</a:t>
            </a:r>
            <a:r>
              <a:rPr lang="en" sz="1100">
                <a:solidFill>
                  <a:srgbClr val="212121"/>
                </a:solidFill>
                <a:highlight>
                  <a:schemeClr val="lt2"/>
                </a:highlight>
                <a:latin typeface="Roboto"/>
                <a:ea typeface="Roboto"/>
                <a:cs typeface="Roboto"/>
                <a:sym typeface="Roboto"/>
              </a:rPr>
              <a:t> and Art_and_design</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142" name="Google Shape;142;p20"/>
          <p:cNvPicPr preferRelativeResize="0"/>
          <p:nvPr/>
        </p:nvPicPr>
        <p:blipFill>
          <a:blip r:embed="rId3">
            <a:alphaModFix/>
          </a:blip>
          <a:stretch>
            <a:fillRect/>
          </a:stretch>
        </p:blipFill>
        <p:spPr>
          <a:xfrm>
            <a:off x="4572000" y="0"/>
            <a:ext cx="46874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48" name="Google Shape;148;p21"/>
          <p:cNvSpPr txBox="1"/>
          <p:nvPr>
            <p:ph type="title"/>
          </p:nvPr>
        </p:nvSpPr>
        <p:spPr>
          <a:xfrm>
            <a:off x="693450" y="1258150"/>
            <a:ext cx="3300900" cy="8244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900"/>
              </a:spcBef>
              <a:spcAft>
                <a:spcPts val="0"/>
              </a:spcAft>
              <a:buNone/>
            </a:pPr>
            <a:r>
              <a:rPr lang="en" sz="1750">
                <a:solidFill>
                  <a:srgbClr val="212121"/>
                </a:solidFill>
                <a:highlight>
                  <a:schemeClr val="lt2"/>
                </a:highlight>
                <a:latin typeface="Roboto"/>
                <a:ea typeface="Roboto"/>
                <a:cs typeface="Roboto"/>
                <a:sym typeface="Roboto"/>
              </a:rPr>
              <a:t>Categories and their application Count</a:t>
            </a:r>
            <a:endParaRPr sz="1750">
              <a:solidFill>
                <a:srgbClr val="212121"/>
              </a:solidFill>
              <a:highlight>
                <a:schemeClr val="lt2"/>
              </a:highlight>
              <a:latin typeface="Roboto"/>
              <a:ea typeface="Roboto"/>
              <a:cs typeface="Roboto"/>
              <a:sym typeface="Roboto"/>
            </a:endParaRPr>
          </a:p>
          <a:p>
            <a:pPr indent="0" lvl="0" marL="0" rtl="0" algn="l">
              <a:spcBef>
                <a:spcPts val="900"/>
              </a:spcBef>
              <a:spcAft>
                <a:spcPts val="0"/>
              </a:spcAft>
              <a:buNone/>
            </a:pPr>
            <a:r>
              <a:t/>
            </a:r>
            <a:endParaRPr/>
          </a:p>
        </p:txBody>
      </p:sp>
      <p:sp>
        <p:nvSpPr>
          <p:cNvPr id="149" name="Google Shape;149;p21"/>
          <p:cNvSpPr txBox="1"/>
          <p:nvPr>
            <p:ph idx="1" type="subTitle"/>
          </p:nvPr>
        </p:nvSpPr>
        <p:spPr>
          <a:xfrm>
            <a:off x="1271100" y="2082550"/>
            <a:ext cx="3300900" cy="3254100"/>
          </a:xfrm>
          <a:prstGeom prst="rect">
            <a:avLst/>
          </a:prstGeom>
        </p:spPr>
        <p:txBody>
          <a:bodyPr anchorCtr="0" anchor="t" bIns="91425" lIns="91425" spcFirstLastPara="1" rIns="91425" wrap="square" tIns="91425">
            <a:normAutofit/>
          </a:bodyPr>
          <a:lstStyle/>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Most Popular Categories: </a:t>
            </a:r>
            <a:r>
              <a:rPr lang="en" sz="1100">
                <a:solidFill>
                  <a:srgbClr val="212121"/>
                </a:solidFill>
                <a:highlight>
                  <a:schemeClr val="lt2"/>
                </a:highlight>
                <a:latin typeface="Roboto"/>
                <a:ea typeface="Roboto"/>
                <a:cs typeface="Roboto"/>
                <a:sym typeface="Roboto"/>
              </a:rPr>
              <a:t>Family, Games, tools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App Diversity : </a:t>
            </a:r>
            <a:r>
              <a:rPr lang="en" sz="1100">
                <a:solidFill>
                  <a:srgbClr val="212121"/>
                </a:solidFill>
                <a:highlight>
                  <a:schemeClr val="lt2"/>
                </a:highlight>
                <a:latin typeface="Roboto"/>
                <a:ea typeface="Roboto"/>
                <a:cs typeface="Roboto"/>
                <a:sym typeface="Roboto"/>
              </a:rPr>
              <a:t>Few Categories with large number of application and few with less numbers.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Opportunities : </a:t>
            </a:r>
            <a:r>
              <a:rPr lang="en" sz="1100">
                <a:solidFill>
                  <a:srgbClr val="212121"/>
                </a:solidFill>
                <a:highlight>
                  <a:schemeClr val="lt2"/>
                </a:highlight>
                <a:latin typeface="Roboto"/>
                <a:ea typeface="Roboto"/>
                <a:cs typeface="Roboto"/>
                <a:sym typeface="Roboto"/>
              </a:rPr>
              <a:t>For Which categories having less number of application its having opportunities for development.</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Market Fall : </a:t>
            </a:r>
            <a:r>
              <a:rPr lang="en" sz="1100">
                <a:solidFill>
                  <a:srgbClr val="212121"/>
                </a:solidFill>
                <a:highlight>
                  <a:schemeClr val="lt2"/>
                </a:highlight>
                <a:latin typeface="Roboto"/>
                <a:ea typeface="Roboto"/>
                <a:cs typeface="Roboto"/>
                <a:sym typeface="Roboto"/>
              </a:rPr>
              <a:t>Can check market is falling towards the categories like Family type, Games, tools and Business while there is less market fall towards categories like beauty, comics,parenting and Art_and_design</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pic>
        <p:nvPicPr>
          <p:cNvPr id="150" name="Google Shape;150;p21"/>
          <p:cNvPicPr preferRelativeResize="0"/>
          <p:nvPr/>
        </p:nvPicPr>
        <p:blipFill>
          <a:blip r:embed="rId3">
            <a:alphaModFix/>
          </a:blip>
          <a:stretch>
            <a:fillRect/>
          </a:stretch>
        </p:blipFill>
        <p:spPr>
          <a:xfrm>
            <a:off x="4572000" y="0"/>
            <a:ext cx="468745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2"/>
          <p:cNvPicPr preferRelativeResize="0"/>
          <p:nvPr/>
        </p:nvPicPr>
        <p:blipFill>
          <a:blip r:embed="rId3">
            <a:alphaModFix/>
          </a:blip>
          <a:stretch>
            <a:fillRect/>
          </a:stretch>
        </p:blipFill>
        <p:spPr>
          <a:xfrm>
            <a:off x="1144540" y="0"/>
            <a:ext cx="6562309" cy="4423400"/>
          </a:xfrm>
          <a:prstGeom prst="rect">
            <a:avLst/>
          </a:prstGeom>
          <a:noFill/>
          <a:ln>
            <a:noFill/>
          </a:ln>
        </p:spPr>
      </p:pic>
      <p:sp>
        <p:nvSpPr>
          <p:cNvPr id="156" name="Google Shape;156;p22"/>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p>
            <a:pPr indent="0" lvl="0" marL="0" rtl="0" algn="ctr">
              <a:lnSpc>
                <a:spcPct val="115000"/>
              </a:lnSpc>
              <a:spcBef>
                <a:spcPts val="900"/>
              </a:spcBef>
              <a:spcAft>
                <a:spcPts val="900"/>
              </a:spcAft>
              <a:buNone/>
            </a:pPr>
            <a:r>
              <a:rPr b="1" lang="en" sz="1750">
                <a:solidFill>
                  <a:srgbClr val="0000FF"/>
                </a:solidFill>
                <a:highlight>
                  <a:schemeClr val="lt1"/>
                </a:highlight>
                <a:latin typeface="Roboto"/>
                <a:ea typeface="Roboto"/>
                <a:cs typeface="Roboto"/>
                <a:sym typeface="Roboto"/>
              </a:rPr>
              <a:t>Categories and their application Count</a:t>
            </a:r>
            <a:endParaRPr>
              <a:solidFill>
                <a:srgbClr val="0000FF"/>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p:nvPr/>
        </p:nvSpPr>
        <p:spPr>
          <a:xfrm rot="10592382">
            <a:off x="5513499" y="1379656"/>
            <a:ext cx="2689002" cy="2689002"/>
          </a:xfrm>
          <a:prstGeom prst="blockArc">
            <a:avLst>
              <a:gd fmla="val 2627839" name="adj1"/>
              <a:gd fmla="val 5880699" name="adj2"/>
              <a:gd fmla="val 7985"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3"/>
          <p:cNvSpPr txBox="1"/>
          <p:nvPr>
            <p:ph type="title"/>
          </p:nvPr>
        </p:nvSpPr>
        <p:spPr>
          <a:xfrm>
            <a:off x="677525" y="1192675"/>
            <a:ext cx="3300900" cy="963300"/>
          </a:xfrm>
          <a:prstGeom prst="rect">
            <a:avLst/>
          </a:prstGeom>
        </p:spPr>
        <p:txBody>
          <a:bodyPr anchorCtr="0" anchor="t" bIns="91425" lIns="91425" spcFirstLastPara="1" rIns="91425" wrap="square" tIns="91425">
            <a:normAutofit/>
          </a:bodyPr>
          <a:lstStyle/>
          <a:p>
            <a:pPr indent="0" lvl="0" marL="0" rtl="0" algn="l">
              <a:lnSpc>
                <a:spcPct val="115000"/>
              </a:lnSpc>
              <a:spcBef>
                <a:spcPts val="900"/>
              </a:spcBef>
              <a:spcAft>
                <a:spcPts val="900"/>
              </a:spcAft>
              <a:buNone/>
            </a:pPr>
            <a:r>
              <a:rPr lang="en" sz="1750">
                <a:solidFill>
                  <a:srgbClr val="212121"/>
                </a:solidFill>
                <a:highlight>
                  <a:schemeClr val="lt2"/>
                </a:highlight>
                <a:latin typeface="Roboto"/>
                <a:ea typeface="Roboto"/>
                <a:cs typeface="Roboto"/>
                <a:sym typeface="Roboto"/>
              </a:rPr>
              <a:t>Categories and their application Count</a:t>
            </a:r>
            <a:endParaRPr sz="3000"/>
          </a:p>
        </p:txBody>
      </p:sp>
      <p:sp>
        <p:nvSpPr>
          <p:cNvPr id="163" name="Google Shape;163;p23"/>
          <p:cNvSpPr txBox="1"/>
          <p:nvPr>
            <p:ph idx="1" type="subTitle"/>
          </p:nvPr>
        </p:nvSpPr>
        <p:spPr>
          <a:xfrm>
            <a:off x="1302275" y="2081300"/>
            <a:ext cx="3068400" cy="3062100"/>
          </a:xfrm>
          <a:prstGeom prst="rect">
            <a:avLst/>
          </a:prstGeom>
        </p:spPr>
        <p:txBody>
          <a:bodyPr anchorCtr="0" anchor="t" bIns="91425" lIns="91425" spcFirstLastPara="1" rIns="91425" wrap="square" tIns="91425">
            <a:normAutofit/>
          </a:bodyPr>
          <a:lstStyle/>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Most installed Categories: G</a:t>
            </a:r>
            <a:r>
              <a:rPr lang="en" sz="1100">
                <a:solidFill>
                  <a:srgbClr val="212121"/>
                </a:solidFill>
                <a:highlight>
                  <a:schemeClr val="lt2"/>
                </a:highlight>
                <a:latin typeface="Roboto"/>
                <a:ea typeface="Roboto"/>
                <a:cs typeface="Roboto"/>
                <a:sym typeface="Roboto"/>
              </a:rPr>
              <a:t>ame, Communication, Tools.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App Diversity : </a:t>
            </a:r>
            <a:r>
              <a:rPr lang="en" sz="1100">
                <a:solidFill>
                  <a:srgbClr val="212121"/>
                </a:solidFill>
                <a:highlight>
                  <a:schemeClr val="lt2"/>
                </a:highlight>
                <a:latin typeface="Roboto"/>
                <a:ea typeface="Roboto"/>
                <a:cs typeface="Roboto"/>
                <a:sym typeface="Roboto"/>
              </a:rPr>
              <a:t>F</a:t>
            </a:r>
            <a:r>
              <a:rPr lang="en" sz="1100">
                <a:solidFill>
                  <a:srgbClr val="212121"/>
                </a:solidFill>
                <a:highlight>
                  <a:schemeClr val="lt2"/>
                </a:highlight>
                <a:latin typeface="Roboto"/>
                <a:ea typeface="Roboto"/>
                <a:cs typeface="Roboto"/>
                <a:sym typeface="Roboto"/>
              </a:rPr>
              <a:t>ew Categories with large number of installs a</a:t>
            </a:r>
            <a:r>
              <a:rPr lang="en" sz="1100">
                <a:solidFill>
                  <a:srgbClr val="212121"/>
                </a:solidFill>
                <a:highlight>
                  <a:schemeClr val="lt2"/>
                </a:highlight>
                <a:latin typeface="Roboto"/>
                <a:ea typeface="Roboto"/>
                <a:cs typeface="Roboto"/>
                <a:sym typeface="Roboto"/>
              </a:rPr>
              <a:t>nd few with less numbers.</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Opportunities : </a:t>
            </a:r>
            <a:r>
              <a:rPr lang="en" sz="1100">
                <a:solidFill>
                  <a:srgbClr val="212121"/>
                </a:solidFill>
                <a:highlight>
                  <a:schemeClr val="lt2"/>
                </a:highlight>
                <a:latin typeface="Roboto"/>
                <a:ea typeface="Roboto"/>
                <a:cs typeface="Roboto"/>
                <a:sym typeface="Roboto"/>
              </a:rPr>
              <a:t>For Which categories having less number of installs its having </a:t>
            </a:r>
            <a:r>
              <a:rPr lang="en" sz="1100">
                <a:solidFill>
                  <a:srgbClr val="212121"/>
                </a:solidFill>
                <a:highlight>
                  <a:schemeClr val="lt2"/>
                </a:highlight>
                <a:latin typeface="Roboto"/>
                <a:ea typeface="Roboto"/>
                <a:cs typeface="Roboto"/>
                <a:sym typeface="Roboto"/>
              </a:rPr>
              <a:t>opportunities</a:t>
            </a:r>
            <a:r>
              <a:rPr lang="en" sz="1100">
                <a:solidFill>
                  <a:srgbClr val="212121"/>
                </a:solidFill>
                <a:highlight>
                  <a:schemeClr val="lt2"/>
                </a:highlight>
                <a:latin typeface="Roboto"/>
                <a:ea typeface="Roboto"/>
                <a:cs typeface="Roboto"/>
                <a:sym typeface="Roboto"/>
              </a:rPr>
              <a:t> for development.</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600"/>
              </a:spcBef>
              <a:spcAft>
                <a:spcPts val="0"/>
              </a:spcAft>
              <a:buNone/>
            </a:pPr>
            <a:r>
              <a:rPr b="1" lang="en" sz="1100">
                <a:solidFill>
                  <a:srgbClr val="212121"/>
                </a:solidFill>
                <a:highlight>
                  <a:schemeClr val="lt2"/>
                </a:highlight>
                <a:latin typeface="Roboto"/>
                <a:ea typeface="Roboto"/>
                <a:cs typeface="Roboto"/>
                <a:sym typeface="Roboto"/>
              </a:rPr>
              <a:t>Market Fall : </a:t>
            </a:r>
            <a:r>
              <a:rPr lang="en" sz="1100">
                <a:solidFill>
                  <a:srgbClr val="212121"/>
                </a:solidFill>
                <a:highlight>
                  <a:schemeClr val="lt2"/>
                </a:highlight>
                <a:latin typeface="Roboto"/>
                <a:ea typeface="Roboto"/>
                <a:cs typeface="Roboto"/>
                <a:sym typeface="Roboto"/>
              </a:rPr>
              <a:t>Can check market is falling towards the categories like Family Game, Communication, Tools while there is less market fall towards categories like Event, Beauty ,</a:t>
            </a:r>
            <a:r>
              <a:rPr lang="en" sz="1100">
                <a:solidFill>
                  <a:srgbClr val="212121"/>
                </a:solidFill>
                <a:highlight>
                  <a:schemeClr val="lt2"/>
                </a:highlight>
                <a:latin typeface="Roboto"/>
                <a:ea typeface="Roboto"/>
                <a:cs typeface="Roboto"/>
                <a:sym typeface="Roboto"/>
              </a:rPr>
              <a:t>parenting</a:t>
            </a:r>
            <a:r>
              <a:rPr lang="en" sz="1100">
                <a:solidFill>
                  <a:srgbClr val="212121"/>
                </a:solidFill>
                <a:highlight>
                  <a:schemeClr val="lt2"/>
                </a:highlight>
                <a:latin typeface="Roboto"/>
                <a:ea typeface="Roboto"/>
                <a:cs typeface="Roboto"/>
                <a:sym typeface="Roboto"/>
              </a:rPr>
              <a:t> and Medical.</a:t>
            </a:r>
            <a:endParaRPr sz="1100">
              <a:solidFill>
                <a:srgbClr val="212121"/>
              </a:solidFill>
              <a:highlight>
                <a:schemeClr val="lt2"/>
              </a:highlight>
              <a:latin typeface="Roboto"/>
              <a:ea typeface="Roboto"/>
              <a:cs typeface="Roboto"/>
              <a:sym typeface="Roboto"/>
            </a:endParaRPr>
          </a:p>
          <a:p>
            <a:pPr indent="0" lvl="0" marL="0" rtl="0" algn="l">
              <a:lnSpc>
                <a:spcPct val="115000"/>
              </a:lnSpc>
              <a:spcBef>
                <a:spcPts val="500"/>
              </a:spcBef>
              <a:spcAft>
                <a:spcPts val="1000"/>
              </a:spcAft>
              <a:buNone/>
            </a:pPr>
            <a:r>
              <a:t/>
            </a:r>
            <a:endParaRPr sz="1300"/>
          </a:p>
        </p:txBody>
      </p:sp>
      <p:sp>
        <p:nvSpPr>
          <p:cNvPr id="164" name="Google Shape;164;p23"/>
          <p:cNvSpPr txBox="1"/>
          <p:nvPr>
            <p:ph idx="2" type="body"/>
          </p:nvPr>
        </p:nvSpPr>
        <p:spPr>
          <a:xfrm>
            <a:off x="6038550" y="2081288"/>
            <a:ext cx="1638900" cy="639600"/>
          </a:xfrm>
          <a:prstGeom prst="rect">
            <a:avLst/>
          </a:prstGeom>
        </p:spPr>
        <p:txBody>
          <a:bodyPr anchorCtr="0" anchor="t" bIns="91425" lIns="91425" spcFirstLastPara="1" rIns="91425" wrap="square" tIns="91425">
            <a:normAutofit fontScale="32500" lnSpcReduction="20000"/>
          </a:bodyPr>
          <a:lstStyle/>
          <a:p>
            <a:pPr indent="0" lvl="0" marL="0" rtl="0" algn="ctr">
              <a:spcBef>
                <a:spcPts val="0"/>
              </a:spcBef>
              <a:spcAft>
                <a:spcPts val="0"/>
              </a:spcAft>
              <a:buNone/>
            </a:pPr>
            <a:r>
              <a:rPr b="1" lang="en" sz="3600">
                <a:solidFill>
                  <a:schemeClr val="dk1"/>
                </a:solidFill>
              </a:rPr>
              <a:t>82%</a:t>
            </a:r>
            <a:endParaRPr sz="3600">
              <a:solidFill>
                <a:schemeClr val="dk1"/>
              </a:solidFill>
            </a:endParaRPr>
          </a:p>
          <a:p>
            <a:pPr indent="0" lvl="0" marL="0" rtl="0" algn="ctr">
              <a:spcBef>
                <a:spcPts val="1200"/>
              </a:spcBef>
              <a:spcAft>
                <a:spcPts val="1200"/>
              </a:spcAft>
              <a:buNone/>
            </a:pPr>
            <a:r>
              <a:t/>
            </a:r>
            <a:endParaRPr b="1" sz="2400">
              <a:solidFill>
                <a:schemeClr val="dk1"/>
              </a:solidFill>
            </a:endParaRPr>
          </a:p>
        </p:txBody>
      </p:sp>
      <p:sp>
        <p:nvSpPr>
          <p:cNvPr id="165" name="Google Shape;165;p23"/>
          <p:cNvSpPr/>
          <p:nvPr/>
        </p:nvSpPr>
        <p:spPr>
          <a:xfrm>
            <a:off x="5513395" y="1379567"/>
            <a:ext cx="2688900" cy="2688900"/>
          </a:xfrm>
          <a:prstGeom prst="blockArc">
            <a:avLst>
              <a:gd fmla="val 16211102" name="adj1"/>
              <a:gd fmla="val 13367420" name="adj2"/>
              <a:gd fmla="val 7983"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txBox="1"/>
          <p:nvPr>
            <p:ph idx="2" type="body"/>
          </p:nvPr>
        </p:nvSpPr>
        <p:spPr>
          <a:xfrm>
            <a:off x="5877325" y="2715963"/>
            <a:ext cx="1961100" cy="7590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 sz="1100"/>
              <a:t>Users are constantly searching for a solution</a:t>
            </a:r>
            <a:endParaRPr sz="1100"/>
          </a:p>
        </p:txBody>
      </p:sp>
      <p:pic>
        <p:nvPicPr>
          <p:cNvPr id="167" name="Google Shape;167;p23"/>
          <p:cNvPicPr preferRelativeResize="0"/>
          <p:nvPr/>
        </p:nvPicPr>
        <p:blipFill>
          <a:blip r:embed="rId3">
            <a:alphaModFix/>
          </a:blip>
          <a:stretch>
            <a:fillRect/>
          </a:stretch>
        </p:blipFill>
        <p:spPr>
          <a:xfrm>
            <a:off x="4572000" y="0"/>
            <a:ext cx="4572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